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5" r:id="rId4"/>
  </p:sldMasterIdLst>
  <p:notesMasterIdLst>
    <p:notesMasterId r:id="rId15"/>
  </p:notesMasterIdLst>
  <p:sldIdLst>
    <p:sldId id="715" r:id="rId5"/>
    <p:sldId id="724" r:id="rId6"/>
    <p:sldId id="722" r:id="rId7"/>
    <p:sldId id="712" r:id="rId8"/>
    <p:sldId id="708" r:id="rId9"/>
    <p:sldId id="700" r:id="rId10"/>
    <p:sldId id="716" r:id="rId11"/>
    <p:sldId id="725" r:id="rId12"/>
    <p:sldId id="275" r:id="rId13"/>
    <p:sldId id="72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rles Bolton" initials="CB" lastIdx="3" clrIdx="0">
    <p:extLst>
      <p:ext uri="{19B8F6BF-5375-455C-9EA6-DF929625EA0E}">
        <p15:presenceInfo xmlns:p15="http://schemas.microsoft.com/office/powerpoint/2012/main" userId="42254106b65d6a6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A32049-8E52-422B-989A-B10889361C9B}" v="184" dt="2021-07-01T13:20:40.848"/>
    <p1510:client id="{92DC8856-DA89-40EC-AE74-48E1E391A94C}" v="114" dt="2021-07-02T08:58:42.241"/>
    <p1510:client id="{BD7A98C4-48CF-4CC8-BC02-7FED4859481F}" v="432" dt="2021-07-01T15:01:32.807"/>
  </p1510:revLst>
</p1510:revInfo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7" autoAdjust="0"/>
    <p:restoredTop sz="96529" autoAdjust="0"/>
  </p:normalViewPr>
  <p:slideViewPr>
    <p:cSldViewPr snapToGrid="0">
      <p:cViewPr varScale="1">
        <p:scale>
          <a:sx n="74" d="100"/>
          <a:sy n="74" d="100"/>
        </p:scale>
        <p:origin x="60" y="3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A5F6A-06FD-5B41-A01E-6602F22CE268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5F787C-D8F9-4047-8CC8-08AC13C2A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87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Evaluation</a:t>
            </a:r>
            <a:r>
              <a:rPr lang="en-US" sz="1200" b="1" i="1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Criteria for slides 4 and 5</a:t>
            </a:r>
            <a:endParaRPr lang="en-US" sz="1200" b="1" i="1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1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Problem definition:</a:t>
            </a:r>
            <a:b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 you identified &amp; described clearly the problem that you want to solve? (2 marks)</a:t>
            </a:r>
            <a:b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Problem validation:</a:t>
            </a:r>
            <a:b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 Have you interviewed customers or taken customer surveys (at least 25 for B2C and 2 for B2B) to find out whether you feel the problem is a must-to-solve one? (1 mark)</a:t>
            </a:r>
            <a:b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b. Have you 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analysed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customer feedback that you have received and compiled &amp; presented it (e.g. as a graphical representation or pie-chart? (2 marks)</a:t>
            </a:r>
            <a:r>
              <a:rPr lang="en-US" b="0" i="1" dirty="0"/>
              <a:t> </a:t>
            </a:r>
            <a:endParaRPr lang="en-IN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5F787C-D8F9-4047-8CC8-08AC13C2A0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391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Evaluation Criteria</a:t>
            </a:r>
            <a:r>
              <a:rPr lang="en-US" sz="1200" b="1" i="1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slides 6 and 7</a:t>
            </a:r>
            <a:endParaRPr lang="en-US" sz="1200" b="1" i="1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Market Discovery -</a:t>
            </a:r>
            <a:b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 Have you correctly identified the Market type? (1 mark)</a:t>
            </a:r>
            <a:b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b. Customer Segment Size:</a:t>
            </a:r>
            <a:b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Have you identified correctly the TAM - (1 mark)</a:t>
            </a:r>
            <a:b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ii. Have you identified correctly you SAM and SOM- (1 mark)</a:t>
            </a:r>
            <a:b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Customer Discovery -</a:t>
            </a:r>
            <a:b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 Have you been able to identify their Niche? (1 mark)</a:t>
            </a:r>
            <a:b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d. Have you been able to draw out the right Customer Persona ? (1 mark)</a:t>
            </a:r>
            <a:r>
              <a:rPr lang="en-US" b="0" i="1" dirty="0"/>
              <a:t>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pt-BR" sz="1200" b="0" i="0" strike="noStrike" cap="none" spc="0" baseline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Meu Primeiro Modelo</a:t>
            </a:r>
          </a:p>
        </p:txBody>
      </p:sp>
    </p:spTree>
    <p:extLst>
      <p:ext uri="{BB962C8B-B14F-4D97-AF65-F5344CB8AC3E}">
        <p14:creationId xmlns:p14="http://schemas.microsoft.com/office/powerpoint/2010/main" val="758768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BEB79-93E1-4BD7-A47D-89BD4B78056E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612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5F787C-D8F9-4047-8CC8-08AC13C2A05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45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Evaluation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Criteria for slide 10</a:t>
            </a:r>
            <a:endParaRPr 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 the following on Lean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Canvas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b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Do the problem, customer, and solution boxes talk to each other i.e. are they telling a story? (1 mark)</a:t>
            </a:r>
            <a:b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Is the UVP box aligned to the Value proposition segment of the VPC? (1 mark)</a:t>
            </a:r>
            <a:b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Have you identified the right major cost segments and revenue streams for the venture? (1 mark)</a:t>
            </a:r>
            <a:b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Have you identified the right metrics to evaluate the health of their venture? (1 mark)</a:t>
            </a:r>
            <a:b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Have you identified the right channels? (1 mark)</a:t>
            </a:r>
            <a:r>
              <a:rPr lang="en-US" i="1" dirty="0"/>
              <a:t> </a:t>
            </a:r>
            <a:endParaRPr lang="en-IN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5F787C-D8F9-4047-8CC8-08AC13C2A05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179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4/29/2022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8" name="Graphic 18">
            <a:extLst>
              <a:ext uri="{FF2B5EF4-FFF2-40B4-BE49-F238E27FC236}">
                <a16:creationId xmlns:a16="http://schemas.microsoft.com/office/drawing/2014/main" id="{A67A0B76-5EC9-423A-8A2E-25CB2A2D84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9545" y="120369"/>
            <a:ext cx="1379403" cy="68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50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4/29/2022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04053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4/29/2022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071391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4/29/2022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52011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4/29/2022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074977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4/29/2022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2521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4/29/2022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784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4/29/2022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296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65126"/>
            <a:ext cx="10515600" cy="434975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rgbClr val="9E0D20"/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614151" y="6646461"/>
            <a:ext cx="10963701" cy="47764"/>
            <a:chOff x="532000" y="6640224"/>
            <a:chExt cx="9000000" cy="54000"/>
          </a:xfrm>
        </p:grpSpPr>
        <p:sp>
          <p:nvSpPr>
            <p:cNvPr id="11" name="Rectangle 10"/>
            <p:cNvSpPr/>
            <p:nvPr userDrawn="1"/>
          </p:nvSpPr>
          <p:spPr>
            <a:xfrm>
              <a:off x="532000" y="6640224"/>
              <a:ext cx="1800000" cy="54000"/>
            </a:xfrm>
            <a:prstGeom prst="rect">
              <a:avLst/>
            </a:prstGeom>
            <a:solidFill>
              <a:srgbClr val="9E0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IN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2332000" y="6640224"/>
              <a:ext cx="1800000" cy="54000"/>
            </a:xfrm>
            <a:prstGeom prst="rect">
              <a:avLst/>
            </a:prstGeom>
            <a:solidFill>
              <a:srgbClr val="2874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IN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4132000" y="6640224"/>
              <a:ext cx="1800000" cy="54000"/>
            </a:xfrm>
            <a:prstGeom prst="rect">
              <a:avLst/>
            </a:prstGeom>
            <a:solidFill>
              <a:srgbClr val="F686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IN" sz="1800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5932000" y="6640224"/>
              <a:ext cx="1800000" cy="54000"/>
            </a:xfrm>
            <a:prstGeom prst="rect">
              <a:avLst/>
            </a:prstGeom>
            <a:solidFill>
              <a:srgbClr val="1D43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IN" sz="180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7732000" y="6640224"/>
              <a:ext cx="1800000" cy="54000"/>
            </a:xfrm>
            <a:prstGeom prst="rect">
              <a:avLst/>
            </a:prstGeom>
            <a:solidFill>
              <a:srgbClr val="2EDA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IN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746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796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14112D9D-64C6-4E47-9018-0DB3950AA54C}" type="datetime1">
              <a:rPr lang="en-US" sz="1800" smtClean="0">
                <a:solidFill>
                  <a:prstClr val="black">
                    <a:tint val="75000"/>
                  </a:prstClr>
                </a:solidFill>
              </a:rPr>
              <a:pPr defTabSz="914377"/>
              <a:t>4/29/2022</a:t>
            </a:fld>
            <a:endParaRPr lang="id-ID" sz="18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77"/>
            <a:r>
              <a:rPr lang="en-US" sz="1800">
                <a:solidFill>
                  <a:prstClr val="black">
                    <a:tint val="75000"/>
                  </a:prstClr>
                </a:solidFill>
              </a:rPr>
              <a:t>© Copyright Wadhwani Foundation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70839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8632F5CF-2680-48A4-8032-177420087341}" type="slidenum">
              <a:rPr lang="id-ID" sz="1800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id-ID" sz="18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69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4/29/2022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911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4/29/2022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Graphic 18">
            <a:extLst>
              <a:ext uri="{FF2B5EF4-FFF2-40B4-BE49-F238E27FC236}">
                <a16:creationId xmlns:a16="http://schemas.microsoft.com/office/drawing/2014/main" id="{8E721F85-2D84-45EC-96E8-4FB7AC58AD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9545" y="120369"/>
            <a:ext cx="1379403" cy="68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982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4/29/2022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177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4/29/2022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97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4/29/2022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09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4/29/2022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408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4/29/2022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305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4/29/2022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672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4/29/2022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517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hyperlink" Target="https://docs.google.com/spreadsheets/d/1qBVfruA75Yv606o-ce03FbFh3MdW3Ivffsc4IqQWB9A/edit?usp=sharin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046" y="4589463"/>
            <a:ext cx="10515600" cy="1723873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IN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Foundational Course in Entrepreneurship</a:t>
            </a:r>
          </a:p>
          <a:p>
            <a:pPr algn="ctr"/>
            <a:r>
              <a:rPr lang="en-IN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 1</a:t>
            </a:r>
          </a:p>
          <a:p>
            <a:pPr algn="ctr"/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Institute – B.S. </a:t>
            </a:r>
            <a:r>
              <a:rPr lang="en-I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Abdur</a:t>
            </a:r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Rahman Crescent Institute of Science &amp; Technology</a:t>
            </a:r>
          </a:p>
          <a:p>
            <a:pPr algn="ctr"/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P.V. – RISE (Rider Instructed Sharing Environment)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7D10F2-D825-4F14-8721-CF5105D60893}"/>
              </a:ext>
            </a:extLst>
          </p:cNvPr>
          <p:cNvSpPr txBox="1"/>
          <p:nvPr/>
        </p:nvSpPr>
        <p:spPr>
          <a:xfrm>
            <a:off x="4016635" y="1450143"/>
            <a:ext cx="3580422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b="1" dirty="0"/>
              <a:t>Place your PV logo here</a:t>
            </a:r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ZA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86C01E-1E33-4F2D-B01D-77DC863064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1" t="5945" r="2319" b="1810"/>
          <a:stretch/>
        </p:blipFill>
        <p:spPr>
          <a:xfrm>
            <a:off x="3865558" y="1112887"/>
            <a:ext cx="4009798" cy="35054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501F2EF-20A6-4031-952D-5649C08FA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76" y="227063"/>
            <a:ext cx="2942758" cy="77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21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3C5B49-EBDC-44BD-AE70-269DAAB10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7668" y="114008"/>
            <a:ext cx="1310754" cy="11583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2291064-5DD0-4C8C-84BE-81845D6A50E0}"/>
              </a:ext>
            </a:extLst>
          </p:cNvPr>
          <p:cNvSpPr/>
          <p:nvPr/>
        </p:nvSpPr>
        <p:spPr>
          <a:xfrm>
            <a:off x="3839914" y="2879871"/>
            <a:ext cx="37965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3089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CF30DAC3-15BC-4910-B9F7-D8EAF2A52B4C}"/>
              </a:ext>
            </a:extLst>
          </p:cNvPr>
          <p:cNvSpPr txBox="1">
            <a:spLocks/>
          </p:cNvSpPr>
          <p:nvPr/>
        </p:nvSpPr>
        <p:spPr>
          <a:xfrm>
            <a:off x="682061" y="0"/>
            <a:ext cx="9734942" cy="844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b="1" u="sng" dirty="0">
                <a:latin typeface="Raleway"/>
                <a:ea typeface="Segoe UI Black"/>
              </a:rPr>
              <a:t>INTRODUCTION</a:t>
            </a:r>
            <a:endParaRPr lang="en-US" sz="2400" b="1" u="sng" dirty="0">
              <a:latin typeface="Raleway"/>
              <a:ea typeface="Segoe UI Black" panose="020B0A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976C090-3F52-4B83-B36B-328C00FED9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151" t="7424" b="1983"/>
          <a:stretch/>
        </p:blipFill>
        <p:spPr>
          <a:xfrm>
            <a:off x="10775606" y="100668"/>
            <a:ext cx="1311679" cy="11632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41B177-D08F-4869-9DA9-301E0113D5E7}"/>
              </a:ext>
            </a:extLst>
          </p:cNvPr>
          <p:cNvSpPr txBox="1"/>
          <p:nvPr/>
        </p:nvSpPr>
        <p:spPr>
          <a:xfrm>
            <a:off x="507386" y="844267"/>
            <a:ext cx="95510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GB" sz="1800" b="1" dirty="0"/>
              <a:t>Business Name: RISE                                                                                                        </a:t>
            </a:r>
          </a:p>
          <a:p>
            <a:pPr marL="0" indent="0">
              <a:buNone/>
            </a:pPr>
            <a:r>
              <a:rPr lang="en-GB" sz="1800" b="1" dirty="0"/>
              <a:t>PV ID: </a:t>
            </a:r>
            <a:r>
              <a:rPr lang="en-IN" sz="1800" b="1" i="0" dirty="0">
                <a:solidFill>
                  <a:srgbClr val="333333"/>
                </a:solidFill>
                <a:effectLst/>
                <a:latin typeface="avenir"/>
              </a:rPr>
              <a:t>25419</a:t>
            </a:r>
            <a:endParaRPr lang="en-GB" sz="1800" b="1" dirty="0">
              <a:solidFill>
                <a:srgbClr val="002060"/>
              </a:solidFill>
              <a:cs typeface="Calibri"/>
            </a:endParaRP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57210D-F6FB-472D-A3AE-429D40C8CEF7}"/>
              </a:ext>
            </a:extLst>
          </p:cNvPr>
          <p:cNvSpPr txBox="1"/>
          <p:nvPr/>
        </p:nvSpPr>
        <p:spPr>
          <a:xfrm>
            <a:off x="913651" y="2213282"/>
            <a:ext cx="873848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900" dirty="0"/>
              <a:t>Transport is a major problem to many Student and Employees , we are here to </a:t>
            </a:r>
          </a:p>
          <a:p>
            <a:r>
              <a:rPr lang="en-IN" sz="1900" dirty="0"/>
              <a:t>present the best solution for this problem. We are developing a application</a:t>
            </a:r>
          </a:p>
          <a:p>
            <a:r>
              <a:rPr lang="en-IN" sz="1900" dirty="0"/>
              <a:t>where people can rent their extra seats in cars or bike , inside or outside the</a:t>
            </a:r>
          </a:p>
          <a:p>
            <a:r>
              <a:rPr lang="en-IN" sz="1900" dirty="0"/>
              <a:t>campus . As of now , our prototype is said to deliver riders seat sharing</a:t>
            </a:r>
          </a:p>
          <a:p>
            <a:r>
              <a:rPr lang="en-IN" sz="1900" dirty="0"/>
              <a:t>facility only inside and a short distance from the campus.</a:t>
            </a:r>
          </a:p>
          <a:p>
            <a:r>
              <a:rPr lang="en-IN" sz="1900" dirty="0"/>
              <a:t>								We are also planning to add more features</a:t>
            </a:r>
          </a:p>
          <a:p>
            <a:r>
              <a:rPr lang="en-IN" sz="1900" dirty="0"/>
              <a:t>like delivery of their goods or belongings through a personal of their own</a:t>
            </a:r>
          </a:p>
          <a:p>
            <a:r>
              <a:rPr lang="en-IN" sz="1900" dirty="0"/>
              <a:t>organization in the future.</a:t>
            </a:r>
          </a:p>
        </p:txBody>
      </p:sp>
    </p:spTree>
    <p:extLst>
      <p:ext uri="{BB962C8B-B14F-4D97-AF65-F5344CB8AC3E}">
        <p14:creationId xmlns:p14="http://schemas.microsoft.com/office/powerpoint/2010/main" val="3709933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CF30DAC3-15BC-4910-B9F7-D8EAF2A52B4C}"/>
              </a:ext>
            </a:extLst>
          </p:cNvPr>
          <p:cNvSpPr txBox="1">
            <a:spLocks/>
          </p:cNvSpPr>
          <p:nvPr/>
        </p:nvSpPr>
        <p:spPr>
          <a:xfrm>
            <a:off x="497823" y="5947"/>
            <a:ext cx="9734942" cy="844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b="1" u="sng" dirty="0">
                <a:latin typeface="Raleway"/>
                <a:ea typeface="Segoe UI Black"/>
              </a:rPr>
              <a:t>TEAM COMPOSITION</a:t>
            </a:r>
            <a:endParaRPr lang="en-US" sz="2400" b="1" u="sng" dirty="0">
              <a:highlight>
                <a:srgbClr val="FFFF00"/>
              </a:highlight>
              <a:latin typeface="Raleway"/>
              <a:ea typeface="Segoe UI Black" panose="020B0A02040204020203" pitchFamily="34" charset="0"/>
            </a:endParaRPr>
          </a:p>
        </p:txBody>
      </p:sp>
      <p:graphicFrame>
        <p:nvGraphicFramePr>
          <p:cNvPr id="7" name="Table 14">
            <a:extLst>
              <a:ext uri="{FF2B5EF4-FFF2-40B4-BE49-F238E27FC236}">
                <a16:creationId xmlns:a16="http://schemas.microsoft.com/office/drawing/2014/main" id="{BAC12DD7-398F-4CD0-8EA6-8201B086C5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908272"/>
              </p:ext>
            </p:extLst>
          </p:nvPr>
        </p:nvGraphicFramePr>
        <p:xfrm>
          <a:off x="323459" y="2932707"/>
          <a:ext cx="11107986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2662">
                  <a:extLst>
                    <a:ext uri="{9D8B030D-6E8A-4147-A177-3AD203B41FA5}">
                      <a16:colId xmlns:a16="http://schemas.microsoft.com/office/drawing/2014/main" val="297319628"/>
                    </a:ext>
                  </a:extLst>
                </a:gridCol>
                <a:gridCol w="3702662">
                  <a:extLst>
                    <a:ext uri="{9D8B030D-6E8A-4147-A177-3AD203B41FA5}">
                      <a16:colId xmlns:a16="http://schemas.microsoft.com/office/drawing/2014/main" val="3986285628"/>
                    </a:ext>
                  </a:extLst>
                </a:gridCol>
                <a:gridCol w="3702662">
                  <a:extLst>
                    <a:ext uri="{9D8B030D-6E8A-4147-A177-3AD203B41FA5}">
                      <a16:colId xmlns:a16="http://schemas.microsoft.com/office/drawing/2014/main" val="1090586214"/>
                    </a:ext>
                  </a:extLst>
                </a:gridCol>
              </a:tblGrid>
              <a:tr h="351490">
                <a:tc>
                  <a:txBody>
                    <a:bodyPr/>
                    <a:lstStyle/>
                    <a:p>
                      <a:r>
                        <a:rPr lang="en-US" dirty="0"/>
                        <a:t>Team members names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Strengths and abilities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Role/Position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574216"/>
                  </a:ext>
                </a:extLst>
              </a:tr>
              <a:tr h="380781">
                <a:tc>
                  <a:txBody>
                    <a:bodyPr/>
                    <a:lstStyle/>
                    <a:p>
                      <a:r>
                        <a:rPr lang="en-US" dirty="0"/>
                        <a:t>Tharun S.M.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Creative &amp; Innovative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dirty="0"/>
                        <a:t>CEO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169240"/>
                  </a:ext>
                </a:extLst>
              </a:tr>
              <a:tr h="380781">
                <a:tc>
                  <a:txBody>
                    <a:bodyPr/>
                    <a:lstStyle/>
                    <a:p>
                      <a:r>
                        <a:rPr lang="en-US" dirty="0" err="1"/>
                        <a:t>Shamse</a:t>
                      </a:r>
                      <a:r>
                        <a:rPr lang="en-US" dirty="0"/>
                        <a:t> Ahmad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Quick adapter &amp; Motivator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dirty="0"/>
                        <a:t>CTO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321268"/>
                  </a:ext>
                </a:extLst>
              </a:tr>
              <a:tr h="380781">
                <a:tc>
                  <a:txBody>
                    <a:bodyPr/>
                    <a:lstStyle/>
                    <a:p>
                      <a:r>
                        <a:rPr lang="en-US" dirty="0"/>
                        <a:t>Sheik Hussain S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Hardworking &amp; Good listener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dirty="0"/>
                        <a:t>CMO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147071"/>
                  </a:ext>
                </a:extLst>
              </a:tr>
              <a:tr h="351490">
                <a:tc>
                  <a:txBody>
                    <a:bodyPr/>
                    <a:lstStyle/>
                    <a:p>
                      <a:r>
                        <a:rPr lang="en-US" dirty="0"/>
                        <a:t>Mohammed Yasar Khan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Friendly &amp; Collaborative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COO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23380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F7153594-C9DD-4F58-B2FE-D51FA7133725}"/>
              </a:ext>
            </a:extLst>
          </p:cNvPr>
          <p:cNvSpPr txBox="1"/>
          <p:nvPr/>
        </p:nvSpPr>
        <p:spPr>
          <a:xfrm>
            <a:off x="542007" y="5006958"/>
            <a:ext cx="9734941" cy="22395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2000" b="1" dirty="0">
                <a:ea typeface="+mn-lt"/>
                <a:cs typeface="+mn-lt"/>
              </a:rPr>
              <a:t>What makes us a good team to solve the problem we chose?</a:t>
            </a:r>
            <a:endParaRPr lang="en-GB" sz="2000" dirty="0">
              <a:ea typeface="+mn-lt"/>
              <a:cs typeface="+mn-lt"/>
            </a:endParaRPr>
          </a:p>
          <a:p>
            <a:pPr algn="l">
              <a:spcBef>
                <a:spcPts val="1000"/>
              </a:spcBef>
            </a:pPr>
            <a:r>
              <a:rPr lang="en-GB" dirty="0">
                <a:ea typeface="+mn-lt"/>
                <a:cs typeface="+mn-lt"/>
              </a:rPr>
              <a:t>The Different Ideas and thought process makes us a very good team to solve a problem Collaboratory. We also aid each other in aspects in which we lack in knowledge .</a:t>
            </a:r>
          </a:p>
          <a:p>
            <a:pPr>
              <a:spcBef>
                <a:spcPts val="1000"/>
              </a:spcBef>
            </a:pPr>
            <a:r>
              <a:rPr lang="en-GB" dirty="0">
                <a:ea typeface="+mn-lt"/>
                <a:cs typeface="+mn-lt"/>
              </a:rPr>
              <a:t>			</a:t>
            </a:r>
            <a:r>
              <a:rPr lang="en-GB" i="1" dirty="0">
                <a:ea typeface="+mn-lt"/>
                <a:cs typeface="+mn-lt"/>
              </a:rPr>
              <a:t>“ Powerful people don’t come from powerful places,</a:t>
            </a:r>
          </a:p>
          <a:p>
            <a:pPr>
              <a:spcBef>
                <a:spcPts val="1000"/>
              </a:spcBef>
            </a:pPr>
            <a:r>
              <a:rPr lang="en-GB" i="1" dirty="0">
                <a:ea typeface="+mn-lt"/>
                <a:cs typeface="+mn-lt"/>
              </a:rPr>
              <a:t>											they make places Powerful ”</a:t>
            </a:r>
          </a:p>
          <a:p>
            <a:pPr algn="l">
              <a:lnSpc>
                <a:spcPct val="90000"/>
              </a:lnSpc>
              <a:spcBef>
                <a:spcPts val="1000"/>
              </a:spcBef>
            </a:pPr>
            <a:endParaRPr lang="en-US" dirty="0">
              <a:ea typeface="+mn-lt"/>
              <a:cs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976C090-3F52-4B83-B36B-328C00FED9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151" t="7424" b="1983"/>
          <a:stretch/>
        </p:blipFill>
        <p:spPr>
          <a:xfrm>
            <a:off x="10775606" y="100668"/>
            <a:ext cx="1311679" cy="11632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F5D9F99-F63A-474A-9439-FFC9D01C40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88" b="1642"/>
          <a:stretch/>
        </p:blipFill>
        <p:spPr>
          <a:xfrm>
            <a:off x="5647963" y="922007"/>
            <a:ext cx="1627480" cy="14675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DEF4529-91B7-4C51-B4CE-F800EE418D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958"/>
          <a:stretch/>
        </p:blipFill>
        <p:spPr>
          <a:xfrm>
            <a:off x="3489167" y="917903"/>
            <a:ext cx="1353177" cy="14982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4D30E59-8603-4AB3-B6C5-A35CE8CE3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2063" y="917790"/>
            <a:ext cx="1089897" cy="145369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0514D7A-4F47-4FD4-A5D6-41FA04C27701}"/>
              </a:ext>
            </a:extLst>
          </p:cNvPr>
          <p:cNvSpPr txBox="1"/>
          <p:nvPr/>
        </p:nvSpPr>
        <p:spPr>
          <a:xfrm>
            <a:off x="1479913" y="2388129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Tharun S.M.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9C6614-9B29-4C3D-A34D-C97C7C1DDCBB}"/>
              </a:ext>
            </a:extLst>
          </p:cNvPr>
          <p:cNvSpPr txBox="1"/>
          <p:nvPr/>
        </p:nvSpPr>
        <p:spPr>
          <a:xfrm>
            <a:off x="3262499" y="2388129"/>
            <a:ext cx="1789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err="1"/>
              <a:t>Shamse</a:t>
            </a:r>
            <a:r>
              <a:rPr lang="en-IN" b="1" dirty="0"/>
              <a:t> Ahmad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B0EA35-FD2B-4144-95EC-678C0BD37328}"/>
              </a:ext>
            </a:extLst>
          </p:cNvPr>
          <p:cNvSpPr txBox="1"/>
          <p:nvPr/>
        </p:nvSpPr>
        <p:spPr>
          <a:xfrm>
            <a:off x="5365294" y="2371559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Sheik Hussain S.H.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F1B22EA-CC71-443E-A135-6853787EB4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5030" y="936921"/>
            <a:ext cx="1434561" cy="143456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776CECC-C176-4284-A82B-F45C4E1638E0}"/>
              </a:ext>
            </a:extLst>
          </p:cNvPr>
          <p:cNvSpPr txBox="1"/>
          <p:nvPr/>
        </p:nvSpPr>
        <p:spPr>
          <a:xfrm>
            <a:off x="7773277" y="2358597"/>
            <a:ext cx="1598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 Yasar Khan</a:t>
            </a:r>
          </a:p>
        </p:txBody>
      </p:sp>
    </p:spTree>
    <p:extLst>
      <p:ext uri="{BB962C8B-B14F-4D97-AF65-F5344CB8AC3E}">
        <p14:creationId xmlns:p14="http://schemas.microsoft.com/office/powerpoint/2010/main" val="4030158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77BDB-727C-44F0-A499-ADA31118A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chemeClr val="tx1"/>
                </a:solidFill>
                <a:latin typeface="Raleway"/>
              </a:rPr>
              <a:t>PROBLEM</a:t>
            </a:r>
            <a:endParaRPr lang="en-US" u="sng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9DBB15-00ED-415F-9E44-BD9F1EEDD990}"/>
              </a:ext>
            </a:extLst>
          </p:cNvPr>
          <p:cNvSpPr txBox="1"/>
          <p:nvPr/>
        </p:nvSpPr>
        <p:spPr>
          <a:xfrm>
            <a:off x="981243" y="1101559"/>
            <a:ext cx="10131638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 dirty="0">
                <a:ea typeface="+mn-lt"/>
                <a:cs typeface="+mn-lt"/>
              </a:rPr>
              <a:t>Problem definition: 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With longer distances to reach destination, there is a necessity of a short term transport which needs to be fulfilled </a:t>
            </a: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We found that approximately 75 % of the customers that we interviewed are facing this problem.</a:t>
            </a:r>
            <a:endParaRPr lang="en-US" dirty="0">
              <a:cs typeface="Calibri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r>
              <a:rPr lang="en-US" b="1" u="sng" dirty="0">
                <a:ea typeface="+mn-lt"/>
                <a:cs typeface="+mn-lt"/>
              </a:rPr>
              <a:t>Existing Alternatives: </a:t>
            </a: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Rapido, Uber, Ola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We used the following tools to arrive at these findings: Online Survey, in-person Campus Interviews and Phone Calls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F7AC42-3C6F-42A8-B2F2-FC587E185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2911" y="98105"/>
            <a:ext cx="1310754" cy="115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9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C0B6-871D-422F-BBA5-3F15A9332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853" y="322897"/>
            <a:ext cx="9440413" cy="698045"/>
          </a:xfrm>
        </p:spPr>
        <p:txBody>
          <a:bodyPr vert="horz" lIns="121920" tIns="60960" rIns="121920" bIns="60960" rtlCol="0" anchor="t">
            <a:normAutofit/>
          </a:bodyPr>
          <a:lstStyle/>
          <a:p>
            <a:pPr algn="ctr"/>
            <a:r>
              <a:rPr lang="pt-BR" sz="2800" u="sng" dirty="0">
                <a:solidFill>
                  <a:schemeClr val="tx1"/>
                </a:solidFill>
                <a:latin typeface="Calibri"/>
              </a:rPr>
              <a:t>Interviews/surveys data</a:t>
            </a:r>
            <a:endParaRPr lang="en-US" sz="2800" u="sng" dirty="0">
              <a:solidFill>
                <a:schemeClr val="tx1"/>
              </a:solidFill>
              <a:latin typeface="Calibri"/>
            </a:endParaRPr>
          </a:p>
        </p:txBody>
      </p:sp>
      <p:graphicFrame>
        <p:nvGraphicFramePr>
          <p:cNvPr id="10" name="Table 2">
            <a:extLst>
              <a:ext uri="{FF2B5EF4-FFF2-40B4-BE49-F238E27FC236}">
                <a16:creationId xmlns:a16="http://schemas.microsoft.com/office/drawing/2014/main" id="{172A0F9D-3EAE-42B3-94E0-6A89F850A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846589"/>
              </p:ext>
            </p:extLst>
          </p:nvPr>
        </p:nvGraphicFramePr>
        <p:xfrm>
          <a:off x="614070" y="4722982"/>
          <a:ext cx="10963859" cy="186713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538107">
                  <a:extLst>
                    <a:ext uri="{9D8B030D-6E8A-4147-A177-3AD203B41FA5}">
                      <a16:colId xmlns:a16="http://schemas.microsoft.com/office/drawing/2014/main" val="1541680757"/>
                    </a:ext>
                  </a:extLst>
                </a:gridCol>
                <a:gridCol w="5425752">
                  <a:extLst>
                    <a:ext uri="{9D8B030D-6E8A-4147-A177-3AD203B41FA5}">
                      <a16:colId xmlns:a16="http://schemas.microsoft.com/office/drawing/2014/main" val="1345696960"/>
                    </a:ext>
                  </a:extLst>
                </a:gridCol>
              </a:tblGrid>
              <a:tr h="410329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Results</a:t>
                      </a:r>
                      <a:endParaRPr lang="en-US" sz="1300" dirty="0" err="1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738538411"/>
                  </a:ext>
                </a:extLst>
              </a:tr>
              <a:tr h="410329">
                <a:tc>
                  <a:txBody>
                    <a:bodyPr/>
                    <a:lstStyle/>
                    <a:p>
                      <a:r>
                        <a:rPr lang="pt-BR" sz="1300" noProof="0" dirty="0" err="1"/>
                        <a:t>How</a:t>
                      </a:r>
                      <a:r>
                        <a:rPr lang="pt-BR" sz="1300" noProof="0" dirty="0"/>
                        <a:t> </a:t>
                      </a:r>
                      <a:r>
                        <a:rPr lang="pt-BR" sz="1300" noProof="0" dirty="0" err="1"/>
                        <a:t>many</a:t>
                      </a:r>
                      <a:r>
                        <a:rPr lang="pt-BR" sz="1300" noProof="0" dirty="0"/>
                        <a:t> </a:t>
                      </a:r>
                      <a:r>
                        <a:rPr lang="pt-BR" sz="1300" noProof="0" dirty="0" err="1"/>
                        <a:t>customers</a:t>
                      </a:r>
                      <a:r>
                        <a:rPr lang="pt-BR" sz="1300" noProof="0" dirty="0"/>
                        <a:t> </a:t>
                      </a:r>
                      <a:r>
                        <a:rPr lang="pt-BR" sz="1300" noProof="0" dirty="0" err="1"/>
                        <a:t>did</a:t>
                      </a:r>
                      <a:r>
                        <a:rPr lang="pt-BR" sz="1300" noProof="0" dirty="0"/>
                        <a:t> </a:t>
                      </a:r>
                      <a:r>
                        <a:rPr lang="pt-BR" sz="1300" noProof="0" dirty="0" err="1"/>
                        <a:t>you</a:t>
                      </a:r>
                      <a:r>
                        <a:rPr lang="pt-BR" sz="1300" noProof="0" dirty="0"/>
                        <a:t> interview? (At </a:t>
                      </a:r>
                      <a:r>
                        <a:rPr lang="pt-BR" sz="1300" noProof="0" dirty="0" err="1"/>
                        <a:t>least</a:t>
                      </a:r>
                      <a:r>
                        <a:rPr lang="pt-BR" sz="1300" noProof="0" dirty="0"/>
                        <a:t> 25 for B2C </a:t>
                      </a:r>
                      <a:r>
                        <a:rPr lang="pt-BR" sz="1300" noProof="0" dirty="0" err="1"/>
                        <a:t>and</a:t>
                      </a:r>
                      <a:r>
                        <a:rPr lang="pt-BR" sz="1300" noProof="0" dirty="0"/>
                        <a:t> 2 for B2B)</a:t>
                      </a:r>
                      <a:endParaRPr lang="pt-BR" sz="1300" i="1" noProof="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27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400613171"/>
                  </a:ext>
                </a:extLst>
              </a:tr>
              <a:tr h="410329">
                <a:tc>
                  <a:txBody>
                    <a:bodyPr/>
                    <a:lstStyle/>
                    <a:p>
                      <a:r>
                        <a:rPr lang="pt-BR" sz="1300" noProof="0" dirty="0" err="1"/>
                        <a:t>How</a:t>
                      </a:r>
                      <a:r>
                        <a:rPr lang="pt-BR" sz="1300" noProof="0" dirty="0"/>
                        <a:t> </a:t>
                      </a:r>
                      <a:r>
                        <a:rPr lang="pt-BR" sz="1300" noProof="0" dirty="0" err="1"/>
                        <a:t>many</a:t>
                      </a:r>
                      <a:r>
                        <a:rPr lang="pt-BR" sz="1300" noProof="0" dirty="0"/>
                        <a:t> </a:t>
                      </a:r>
                      <a:r>
                        <a:rPr lang="pt-BR" sz="1300" noProof="0" dirty="0" err="1"/>
                        <a:t>of</a:t>
                      </a:r>
                      <a:r>
                        <a:rPr lang="pt-BR" sz="1300" noProof="0" dirty="0"/>
                        <a:t> </a:t>
                      </a:r>
                      <a:r>
                        <a:rPr lang="pt-BR" sz="1300" noProof="0" dirty="0" err="1"/>
                        <a:t>them</a:t>
                      </a:r>
                      <a:r>
                        <a:rPr lang="pt-BR" sz="1300" noProof="0" dirty="0"/>
                        <a:t> </a:t>
                      </a:r>
                      <a:r>
                        <a:rPr lang="pt-BR" sz="1300" noProof="0" dirty="0" err="1"/>
                        <a:t>agree</a:t>
                      </a:r>
                      <a:r>
                        <a:rPr lang="pt-BR" sz="1300" noProof="0" dirty="0"/>
                        <a:t> </a:t>
                      </a:r>
                      <a:r>
                        <a:rPr lang="pt-BR" sz="1300" noProof="0" dirty="0" err="1"/>
                        <a:t>this</a:t>
                      </a:r>
                      <a:r>
                        <a:rPr lang="pt-BR" sz="1300" noProof="0" dirty="0"/>
                        <a:t> </a:t>
                      </a:r>
                      <a:r>
                        <a:rPr lang="pt-BR" sz="1300" noProof="0" dirty="0" err="1"/>
                        <a:t>is</a:t>
                      </a:r>
                      <a:r>
                        <a:rPr lang="pt-BR" sz="1300" noProof="0" dirty="0"/>
                        <a:t> a </a:t>
                      </a:r>
                      <a:r>
                        <a:rPr lang="pt-BR" sz="1300" noProof="0" dirty="0" err="1"/>
                        <a:t>problem</a:t>
                      </a:r>
                      <a:r>
                        <a:rPr lang="pt-BR" sz="1300" noProof="0" dirty="0"/>
                        <a:t> </a:t>
                      </a:r>
                      <a:r>
                        <a:rPr lang="pt-BR" sz="1300" noProof="0" dirty="0" err="1"/>
                        <a:t>that</a:t>
                      </a:r>
                      <a:r>
                        <a:rPr lang="pt-BR" sz="1300" noProof="0" dirty="0"/>
                        <a:t> </a:t>
                      </a:r>
                      <a:r>
                        <a:rPr lang="pt-BR" sz="1300" noProof="0" dirty="0" err="1"/>
                        <a:t>needs</a:t>
                      </a:r>
                      <a:r>
                        <a:rPr lang="pt-BR" sz="1300" noProof="0" dirty="0"/>
                        <a:t> </a:t>
                      </a:r>
                      <a:r>
                        <a:rPr lang="pt-BR" sz="1300" noProof="0" dirty="0" err="1"/>
                        <a:t>to</a:t>
                      </a:r>
                      <a:r>
                        <a:rPr lang="pt-BR" sz="1300" noProof="0" dirty="0"/>
                        <a:t> </a:t>
                      </a:r>
                      <a:r>
                        <a:rPr lang="pt-BR" sz="1300" noProof="0" dirty="0" err="1"/>
                        <a:t>be</a:t>
                      </a:r>
                      <a:r>
                        <a:rPr lang="pt-BR" sz="1300" noProof="0" dirty="0"/>
                        <a:t> </a:t>
                      </a:r>
                      <a:r>
                        <a:rPr lang="pt-BR" sz="1300" noProof="0" dirty="0" err="1"/>
                        <a:t>solved</a:t>
                      </a:r>
                      <a:r>
                        <a:rPr lang="pt-BR" sz="1300" noProof="0" dirty="0"/>
                        <a:t>?</a:t>
                      </a:r>
                      <a:endParaRPr lang="pt-BR" sz="1300" i="1" noProof="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74%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745498997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r>
                        <a:rPr lang="pt-BR" sz="1300" noProof="0" dirty="0" err="1"/>
                        <a:t>How</a:t>
                      </a:r>
                      <a:r>
                        <a:rPr lang="pt-BR" sz="1300" noProof="0" dirty="0"/>
                        <a:t> </a:t>
                      </a:r>
                      <a:r>
                        <a:rPr lang="pt-BR" sz="1300" noProof="0" dirty="0" err="1"/>
                        <a:t>many</a:t>
                      </a:r>
                      <a:r>
                        <a:rPr lang="pt-BR" sz="1300" noProof="0" dirty="0"/>
                        <a:t> </a:t>
                      </a:r>
                      <a:r>
                        <a:rPr lang="pt-BR" sz="1300" noProof="0" dirty="0" err="1"/>
                        <a:t>of</a:t>
                      </a:r>
                      <a:r>
                        <a:rPr lang="pt-BR" sz="1300" noProof="0" dirty="0"/>
                        <a:t> </a:t>
                      </a:r>
                      <a:r>
                        <a:rPr lang="pt-BR" sz="1300" noProof="0" dirty="0" err="1"/>
                        <a:t>them</a:t>
                      </a:r>
                      <a:r>
                        <a:rPr lang="pt-BR" sz="1300" noProof="0" dirty="0"/>
                        <a:t> </a:t>
                      </a:r>
                      <a:r>
                        <a:rPr lang="pt-BR" sz="1300" noProof="0" dirty="0" err="1"/>
                        <a:t>said</a:t>
                      </a:r>
                      <a:r>
                        <a:rPr lang="pt-BR" sz="1300" noProof="0" dirty="0"/>
                        <a:t> </a:t>
                      </a:r>
                      <a:r>
                        <a:rPr lang="pt-BR" sz="1300" noProof="0" dirty="0" err="1"/>
                        <a:t>they</a:t>
                      </a:r>
                      <a:r>
                        <a:rPr lang="pt-BR" sz="1300" noProof="0" dirty="0"/>
                        <a:t> </a:t>
                      </a:r>
                      <a:r>
                        <a:rPr lang="pt-BR" sz="1300" noProof="0" dirty="0" err="1"/>
                        <a:t>can</a:t>
                      </a:r>
                      <a:r>
                        <a:rPr lang="pt-BR" sz="1300" noProof="0" dirty="0"/>
                        <a:t> </a:t>
                      </a:r>
                      <a:r>
                        <a:rPr lang="pt-BR" sz="1300" noProof="0" dirty="0" err="1"/>
                        <a:t>already</a:t>
                      </a:r>
                      <a:r>
                        <a:rPr lang="pt-BR" sz="1300" noProof="0" dirty="0"/>
                        <a:t> solve </a:t>
                      </a:r>
                      <a:r>
                        <a:rPr lang="pt-BR" sz="1300" noProof="0" dirty="0" err="1"/>
                        <a:t>this</a:t>
                      </a:r>
                      <a:r>
                        <a:rPr lang="pt-BR" sz="1300" noProof="0" dirty="0"/>
                        <a:t> </a:t>
                      </a:r>
                      <a:r>
                        <a:rPr lang="pt-BR" sz="1300" noProof="0" dirty="0" err="1"/>
                        <a:t>problem</a:t>
                      </a:r>
                      <a:r>
                        <a:rPr lang="pt-BR" sz="1300" noProof="0" dirty="0"/>
                        <a:t> </a:t>
                      </a:r>
                      <a:r>
                        <a:rPr lang="pt-BR" sz="1300" noProof="0" dirty="0" err="1"/>
                        <a:t>and</a:t>
                      </a:r>
                      <a:r>
                        <a:rPr lang="pt-BR" sz="1300" noProof="0" dirty="0"/>
                        <a:t> </a:t>
                      </a:r>
                      <a:r>
                        <a:rPr lang="pt-BR" sz="1300" noProof="0" dirty="0" err="1"/>
                        <a:t>don't</a:t>
                      </a:r>
                      <a:r>
                        <a:rPr lang="pt-BR" sz="1300" noProof="0" dirty="0"/>
                        <a:t> </a:t>
                      </a:r>
                      <a:r>
                        <a:rPr lang="pt-BR" sz="1300" noProof="0" dirty="0" err="1"/>
                        <a:t>need</a:t>
                      </a:r>
                      <a:r>
                        <a:rPr lang="pt-BR" sz="1300" noProof="0" dirty="0"/>
                        <a:t> a new </a:t>
                      </a:r>
                      <a:r>
                        <a:rPr lang="pt-BR" sz="1300" noProof="0" dirty="0" err="1"/>
                        <a:t>solution</a:t>
                      </a:r>
                      <a:r>
                        <a:rPr lang="pt-BR" sz="1300" noProof="0" dirty="0"/>
                        <a:t>?</a:t>
                      </a:r>
                      <a:endParaRPr lang="pt-BR" sz="1300" i="1" noProof="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26%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199351067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1423155-66A6-44B5-81E0-EC015024D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0332" y="92750"/>
            <a:ext cx="1310754" cy="115834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F7A9298-808F-4680-A97E-D5BD69F1B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89" y="1147409"/>
            <a:ext cx="3138893" cy="15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DADAC4B-7908-47B0-A118-1696A59B0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458" y="1099715"/>
            <a:ext cx="3138894" cy="157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145AF6-8AB5-41DF-8F52-DFC4F01DF4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789" y="2755956"/>
            <a:ext cx="3067036" cy="15912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E24062-59E2-4339-8B5F-1E8C2AE87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6320" y="2755956"/>
            <a:ext cx="3236181" cy="15594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643EE7-95D5-4E47-AC69-B88B9724F3D1}"/>
              </a:ext>
            </a:extLst>
          </p:cNvPr>
          <p:cNvSpPr txBox="1"/>
          <p:nvPr/>
        </p:nvSpPr>
        <p:spPr>
          <a:xfrm>
            <a:off x="4390573" y="2564184"/>
            <a:ext cx="1177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Survey Link</a:t>
            </a:r>
            <a:endParaRPr lang="en-IN" sz="1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5789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609600" y="332174"/>
            <a:ext cx="10515600" cy="434975"/>
          </a:xfrm>
        </p:spPr>
        <p:txBody>
          <a:bodyPr vert="horz" lIns="121920" tIns="60960" rIns="121920" bIns="60960" rtlCol="0" anchor="t">
            <a:normAutofit/>
          </a:bodyPr>
          <a:lstStyle/>
          <a:p>
            <a:r>
              <a:rPr lang="pt-BR" u="sng" dirty="0">
                <a:solidFill>
                  <a:schemeClr val="tx1"/>
                </a:solidFill>
                <a:latin typeface="Raleway"/>
                <a:ea typeface="Raleway"/>
                <a:cs typeface="Raleway"/>
              </a:rPr>
              <a:t>CUSTOMER 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85A276B-2EE1-4BC4-A4A4-D35D3FC3ED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515825"/>
              </p:ext>
            </p:extLst>
          </p:nvPr>
        </p:nvGraphicFramePr>
        <p:xfrm>
          <a:off x="538909" y="1806818"/>
          <a:ext cx="10963859" cy="2980131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5538107">
                  <a:extLst>
                    <a:ext uri="{9D8B030D-6E8A-4147-A177-3AD203B41FA5}">
                      <a16:colId xmlns:a16="http://schemas.microsoft.com/office/drawing/2014/main" val="1541680757"/>
                    </a:ext>
                  </a:extLst>
                </a:gridCol>
                <a:gridCol w="5425752">
                  <a:extLst>
                    <a:ext uri="{9D8B030D-6E8A-4147-A177-3AD203B41FA5}">
                      <a16:colId xmlns:a16="http://schemas.microsoft.com/office/drawing/2014/main" val="1345696960"/>
                    </a:ext>
                  </a:extLst>
                </a:gridCol>
              </a:tblGrid>
              <a:tr h="410329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Results</a:t>
                      </a:r>
                      <a:endParaRPr lang="en-US" sz="1300" err="1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738538411"/>
                  </a:ext>
                </a:extLst>
              </a:tr>
              <a:tr h="41032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300" noProof="0" dirty="0"/>
                        <a:t>What is your Market type?</a:t>
                      </a:r>
                      <a:endParaRPr lang="pt-BR" sz="1300" i="1" noProof="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b="0" kern="1200" dirty="0">
                          <a:solidFill>
                            <a:schemeClr val="dk1"/>
                          </a:solidFill>
                          <a:effectLst/>
                        </a:rPr>
                        <a:t>Transport Network Company (TNC)</a:t>
                      </a:r>
                      <a:endParaRPr lang="en-US" sz="13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400613171"/>
                  </a:ext>
                </a:extLst>
              </a:tr>
              <a:tr h="410329">
                <a:tc>
                  <a:txBody>
                    <a:bodyPr/>
                    <a:lstStyle/>
                    <a:p>
                      <a:r>
                        <a:rPr lang="en-IN" sz="1300" dirty="0"/>
                        <a:t>What is/are your Customer Segment(s)?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Mass Market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745498997"/>
                  </a:ext>
                </a:extLst>
              </a:tr>
              <a:tr h="410329">
                <a:tc>
                  <a:txBody>
                    <a:bodyPr/>
                    <a:lstStyle/>
                    <a:p>
                      <a:r>
                        <a:rPr lang="pt-BR" sz="1300" noProof="0" dirty="0"/>
                        <a:t>What is your </a:t>
                      </a:r>
                      <a:r>
                        <a:rPr lang="pt-BR" sz="1300" b="0" u="none" strike="noStrike" noProof="0" dirty="0"/>
                        <a:t>TAM - Total Addressable Market?</a:t>
                      </a:r>
                      <a:endParaRPr lang="pt-BR" sz="1300" i="1" noProof="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 70 000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199351067"/>
                  </a:ext>
                </a:extLst>
              </a:tr>
              <a:tr h="410328">
                <a:tc>
                  <a:txBody>
                    <a:bodyPr/>
                    <a:lstStyle/>
                    <a:p>
                      <a:r>
                        <a:rPr lang="pt-BR" sz="1300" noProof="0" dirty="0"/>
                        <a:t>What is your SAM – Serviceable Addressable Market?</a:t>
                      </a:r>
                      <a:endParaRPr lang="pt-BR" sz="1300" i="1" noProof="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300" dirty="0"/>
                        <a:t>15 000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683356641"/>
                  </a:ext>
                </a:extLst>
              </a:tr>
              <a:tr h="41032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300" noProof="0" dirty="0"/>
                        <a:t>What is your SOM – Serviceable Obtainable Market?(Near Vandalur)</a:t>
                      </a:r>
                      <a:endParaRPr lang="pt-BR" sz="1300" i="1" noProof="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300" dirty="0"/>
                        <a:t>3 000 – 5 000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374229160"/>
                  </a:ext>
                </a:extLst>
              </a:tr>
              <a:tr h="41032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300" noProof="0" dirty="0"/>
                        <a:t>What is your Niche?</a:t>
                      </a:r>
                      <a:endParaRPr lang="pt-BR" sz="1300" i="1" noProof="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300" dirty="0"/>
                        <a:t>Organizational Transportation and Service for people in and around </a:t>
                      </a:r>
                      <a:r>
                        <a:rPr lang="en-US" sz="1300" dirty="0" err="1"/>
                        <a:t>Vandalur</a:t>
                      </a:r>
                      <a:endParaRPr lang="en-US" sz="13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1017052-CEAD-4E06-A5FB-5261AC73C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8240" y="128644"/>
            <a:ext cx="1310754" cy="115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7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279335" y="1129892"/>
            <a:ext cx="6762045" cy="155427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defTabSz="914377"/>
            <a:r>
              <a:rPr lang="en-US" b="1" dirty="0"/>
              <a:t>Goals</a:t>
            </a:r>
          </a:p>
          <a:p>
            <a:pPr defTabSz="914377"/>
            <a:endParaRPr lang="en-US" sz="700" b="1" dirty="0"/>
          </a:p>
          <a:p>
            <a:pPr marL="285744" indent="-285744" defTabSz="914377">
              <a:buFont typeface="Arial" panose="020B0604020202020204" pitchFamily="34" charset="0"/>
              <a:buChar char="•"/>
            </a:pPr>
            <a:r>
              <a:rPr lang="en-US" sz="1400" b="1" dirty="0"/>
              <a:t>Time Saving</a:t>
            </a:r>
          </a:p>
          <a:p>
            <a:pPr marL="285744" indent="-285744" defTabSz="914377">
              <a:buFont typeface="Arial" panose="020B0604020202020204" pitchFamily="34" charset="0"/>
              <a:buChar char="•"/>
            </a:pPr>
            <a:r>
              <a:rPr lang="en-US" sz="1400" b="1" dirty="0"/>
              <a:t>Money Saving</a:t>
            </a:r>
          </a:p>
          <a:p>
            <a:pPr marL="285744" indent="-285744" defTabSz="914377">
              <a:buFont typeface="Arial" panose="020B0604020202020204" pitchFamily="34" charset="0"/>
              <a:buChar char="•"/>
            </a:pPr>
            <a:r>
              <a:rPr lang="en-US" sz="1400" b="1" dirty="0"/>
              <a:t>Fuel Saving	</a:t>
            </a:r>
          </a:p>
          <a:p>
            <a:pPr marL="285744" indent="-285744" defTabSz="914377">
              <a:buFont typeface="Arial" panose="020B0604020202020204" pitchFamily="34" charset="0"/>
              <a:buChar char="•"/>
            </a:pPr>
            <a:r>
              <a:rPr lang="en-US" sz="1400" b="1" dirty="0"/>
              <a:t>Energy Saving</a:t>
            </a:r>
          </a:p>
          <a:p>
            <a:pPr marL="285744" indent="-285744" defTabSz="914377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3284209" y="2569661"/>
            <a:ext cx="6120531" cy="155427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defTabSz="914377"/>
            <a:r>
              <a:rPr lang="en-US" b="1" dirty="0"/>
              <a:t>Frustrations </a:t>
            </a:r>
          </a:p>
          <a:p>
            <a:pPr defTabSz="914377"/>
            <a:endParaRPr lang="en-US" sz="700" b="1" dirty="0"/>
          </a:p>
          <a:p>
            <a:pPr marL="285744" indent="-285744" defTabSz="914377">
              <a:buFont typeface="Arial" panose="020B0604020202020204" pitchFamily="34" charset="0"/>
              <a:buChar char="•"/>
            </a:pPr>
            <a:r>
              <a:rPr lang="en-US" sz="1400" dirty="0"/>
              <a:t>Creates time impunctuality</a:t>
            </a:r>
          </a:p>
          <a:p>
            <a:pPr marL="285744" indent="-285744" defTabSz="914377">
              <a:buFont typeface="Arial" panose="020B0604020202020204" pitchFamily="34" charset="0"/>
              <a:buChar char="•"/>
            </a:pPr>
            <a:r>
              <a:rPr lang="en-US" sz="1400" dirty="0"/>
              <a:t>Waste of energy</a:t>
            </a:r>
          </a:p>
          <a:p>
            <a:pPr marL="285744" indent="-285744" defTabSz="914377">
              <a:buFont typeface="Arial" panose="020B0604020202020204" pitchFamily="34" charset="0"/>
              <a:buChar char="•"/>
            </a:pPr>
            <a:r>
              <a:rPr lang="en-US" sz="1400" dirty="0"/>
              <a:t>Walking in hot/sunny climate</a:t>
            </a:r>
          </a:p>
          <a:p>
            <a:pPr marL="285744" indent="-285744" defTabSz="914377">
              <a:buFont typeface="Arial" panose="020B0604020202020204" pitchFamily="34" charset="0"/>
              <a:buChar char="•"/>
            </a:pPr>
            <a:endParaRPr lang="en-US" sz="1400" dirty="0"/>
          </a:p>
          <a:p>
            <a:pPr defTabSz="914377"/>
            <a:endParaRPr lang="en-US" sz="1400" dirty="0"/>
          </a:p>
        </p:txBody>
      </p:sp>
      <p:sp>
        <p:nvSpPr>
          <p:cNvPr id="28" name="Rectangle 27"/>
          <p:cNvSpPr/>
          <p:nvPr/>
        </p:nvSpPr>
        <p:spPr>
          <a:xfrm>
            <a:off x="3434963" y="3824333"/>
            <a:ext cx="8548238" cy="2823978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defTabSz="914377"/>
            <a:r>
              <a:rPr lang="en-US" b="1" dirty="0"/>
              <a:t>Bio</a:t>
            </a:r>
          </a:p>
          <a:p>
            <a:pPr defTabSz="914377"/>
            <a:endParaRPr lang="en-US" sz="1051" b="1" dirty="0"/>
          </a:p>
          <a:p>
            <a:pPr defTabSz="914377"/>
            <a:r>
              <a:rPr lang="en-US" sz="1300" dirty="0"/>
              <a:t>Meet </a:t>
            </a:r>
            <a:r>
              <a:rPr lang="en-US" sz="1300" dirty="0" err="1"/>
              <a:t>Rishika</a:t>
            </a:r>
            <a:r>
              <a:rPr lang="en-US" sz="1300" dirty="0"/>
              <a:t> </a:t>
            </a:r>
            <a:r>
              <a:rPr lang="en-US" sz="1300" dirty="0" err="1"/>
              <a:t>Saaju</a:t>
            </a:r>
            <a:r>
              <a:rPr lang="en-US" sz="1300" dirty="0"/>
              <a:t>, an engineering student who studies in B.S. </a:t>
            </a:r>
            <a:r>
              <a:rPr lang="en-US" sz="1300" dirty="0" err="1"/>
              <a:t>Abdur</a:t>
            </a:r>
            <a:r>
              <a:rPr lang="en-US" sz="1300" dirty="0"/>
              <a:t> Rahman Crescent Institute of Science and Technology. </a:t>
            </a:r>
            <a:r>
              <a:rPr lang="en-US" sz="1300" dirty="0" err="1"/>
              <a:t>Rishika</a:t>
            </a:r>
            <a:r>
              <a:rPr lang="en-US" sz="1300" dirty="0"/>
              <a:t> is an forensic enthusiast and keeps researching about it daily on the internet. She strives to become a very good Cyber Forensic Researcher. Generally, she doesn’t like sharing rides with unknown personal and also hates walking or using the public transport, This is we provided her a solution and she was happy with our service and also rides participated in our test rides. </a:t>
            </a:r>
            <a:endParaRPr lang="en-US" sz="1200" dirty="0"/>
          </a:p>
          <a:p>
            <a:pPr defTabSz="914377"/>
            <a:endParaRPr lang="en-US" sz="1200" dirty="0"/>
          </a:p>
          <a:p>
            <a:pPr defTabSz="914377"/>
            <a:endParaRPr lang="en-US" sz="1200" dirty="0"/>
          </a:p>
          <a:p>
            <a:pPr defTabSz="914377"/>
            <a:endParaRPr lang="en-US" sz="1200" dirty="0"/>
          </a:p>
          <a:p>
            <a:pPr defTabSz="914377"/>
            <a:endParaRPr lang="en-US" sz="1200" dirty="0"/>
          </a:p>
          <a:p>
            <a:pPr defTabSz="914377"/>
            <a:endParaRPr lang="en-US" sz="2400" dirty="0"/>
          </a:p>
          <a:p>
            <a:pPr defTabSz="914377"/>
            <a:endParaRPr lang="en-US" sz="1200" dirty="0"/>
          </a:p>
        </p:txBody>
      </p:sp>
      <p:sp>
        <p:nvSpPr>
          <p:cNvPr id="31" name="Rectangle 30"/>
          <p:cNvSpPr/>
          <p:nvPr/>
        </p:nvSpPr>
        <p:spPr>
          <a:xfrm>
            <a:off x="1082903" y="4993462"/>
            <a:ext cx="1305037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914377"/>
            <a:r>
              <a:rPr lang="en-US" b="1" dirty="0"/>
              <a:t>Personality 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976990" y="2011082"/>
            <a:ext cx="1391022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defTabSz="914377"/>
            <a:r>
              <a:rPr lang="en-US" b="1" dirty="0"/>
              <a:t>Motivations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8095" y="3815113"/>
            <a:ext cx="268733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914377"/>
            <a:r>
              <a:rPr lang="en-US" sz="1400" dirty="0"/>
              <a:t>Age (in years): 20</a:t>
            </a:r>
          </a:p>
          <a:p>
            <a:pPr defTabSz="914377"/>
            <a:r>
              <a:rPr lang="en-US" sz="1400" dirty="0"/>
              <a:t>Gender: Female</a:t>
            </a:r>
          </a:p>
          <a:p>
            <a:pPr defTabSz="914377"/>
            <a:r>
              <a:rPr lang="en-US" sz="1400" dirty="0"/>
              <a:t>Profession: Student</a:t>
            </a:r>
          </a:p>
          <a:p>
            <a:pPr defTabSz="914377"/>
            <a:r>
              <a:rPr lang="en-US" sz="1400" dirty="0"/>
              <a:t>Location: ECR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783992" y="1009900"/>
            <a:ext cx="1145885" cy="37812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400" dirty="0">
                <a:solidFill>
                  <a:schemeClr val="tx1"/>
                </a:solidFill>
              </a:rPr>
              <a:t>Insightful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4439336" y="1009900"/>
            <a:ext cx="1569824" cy="37812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400" dirty="0">
                <a:solidFill>
                  <a:schemeClr val="tx1"/>
                </a:solidFill>
              </a:rPr>
              <a:t>Intelligent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111664" y="1009900"/>
            <a:ext cx="1569824" cy="37812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400" dirty="0">
                <a:solidFill>
                  <a:schemeClr val="tx1"/>
                </a:solidFill>
              </a:rPr>
              <a:t>Generous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48095" y="2984665"/>
            <a:ext cx="2687337" cy="70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400" dirty="0">
                <a:solidFill>
                  <a:schemeClr val="tx1"/>
                </a:solidFill>
              </a:rPr>
              <a:t>A studious student who doesn’t want any delay in her work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5261" y="224727"/>
            <a:ext cx="853056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914377"/>
            <a:r>
              <a:rPr lang="en-US" sz="2400" b="1" u="sng" dirty="0"/>
              <a:t>CUSTOMER PERSONA </a:t>
            </a:r>
            <a:r>
              <a:rPr lang="en-US" sz="1400" b="1" u="sng" dirty="0"/>
              <a:t>(PRESENT CUSTOMER PERSONA FOR ALL CUSTOMER SEGMENTS)</a:t>
            </a:r>
            <a:endParaRPr lang="en-US" sz="2400" b="1" u="sng" dirty="0"/>
          </a:p>
        </p:txBody>
      </p:sp>
      <p:sp>
        <p:nvSpPr>
          <p:cNvPr id="2" name="TextBox 1"/>
          <p:cNvSpPr txBox="1"/>
          <p:nvPr/>
        </p:nvSpPr>
        <p:spPr>
          <a:xfrm>
            <a:off x="348096" y="913004"/>
            <a:ext cx="2687336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IN" b="1" dirty="0"/>
          </a:p>
          <a:p>
            <a:pPr algn="ctr"/>
            <a:endParaRPr lang="en-IN" b="1" dirty="0"/>
          </a:p>
          <a:p>
            <a:pPr algn="ctr"/>
            <a:r>
              <a:rPr lang="en-IN" b="1" dirty="0"/>
              <a:t>Insert your customer’s picture/photo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9404739" y="2426281"/>
            <a:ext cx="2578461" cy="13480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/>
          <p:cNvSpPr/>
          <p:nvPr/>
        </p:nvSpPr>
        <p:spPr>
          <a:xfrm>
            <a:off x="348095" y="5403130"/>
            <a:ext cx="2655088" cy="13480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47BD17-B317-47E5-B515-699B9F87E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372" y="107222"/>
            <a:ext cx="1310754" cy="11583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1F2479-E6B1-4C18-A891-A73721F16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95" y="1051950"/>
            <a:ext cx="2698122" cy="17534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F3269A-6E80-4DBA-B408-90F5F22C0ED6}"/>
              </a:ext>
            </a:extLst>
          </p:cNvPr>
          <p:cNvSpPr txBox="1"/>
          <p:nvPr/>
        </p:nvSpPr>
        <p:spPr>
          <a:xfrm>
            <a:off x="9585434" y="2684164"/>
            <a:ext cx="192339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/>
              <a:t>Won't have to walk a 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/>
              <a:t>Can get early to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/>
              <a:t>Can trust on the drivers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769A65-D129-40FD-AAD8-6333FE9A4114}"/>
              </a:ext>
            </a:extLst>
          </p:cNvPr>
          <p:cNvSpPr txBox="1"/>
          <p:nvPr/>
        </p:nvSpPr>
        <p:spPr>
          <a:xfrm>
            <a:off x="446263" y="5563702"/>
            <a:ext cx="23363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fun, entertaining and very knowledgeable person to interact with</a:t>
            </a:r>
          </a:p>
        </p:txBody>
      </p:sp>
    </p:spTree>
    <p:extLst>
      <p:ext uri="{BB962C8B-B14F-4D97-AF65-F5344CB8AC3E}">
        <p14:creationId xmlns:p14="http://schemas.microsoft.com/office/powerpoint/2010/main" val="3875213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3823228" y="3226491"/>
            <a:ext cx="4047945" cy="1632938"/>
            <a:chOff x="620893" y="1125830"/>
            <a:chExt cx="4316880" cy="1828800"/>
          </a:xfrm>
        </p:grpSpPr>
        <p:grpSp>
          <p:nvGrpSpPr>
            <p:cNvPr id="55" name="Group 54"/>
            <p:cNvGrpSpPr/>
            <p:nvPr/>
          </p:nvGrpSpPr>
          <p:grpSpPr>
            <a:xfrm>
              <a:off x="2884450" y="1125830"/>
              <a:ext cx="2053323" cy="1828800"/>
              <a:chOff x="2884450" y="1125830"/>
              <a:chExt cx="2053323" cy="1828800"/>
            </a:xfrm>
          </p:grpSpPr>
          <p:sp>
            <p:nvSpPr>
              <p:cNvPr id="2" name="Flowchart: Connector 1"/>
              <p:cNvSpPr/>
              <p:nvPr/>
            </p:nvSpPr>
            <p:spPr>
              <a:xfrm>
                <a:off x="2884450" y="1125830"/>
                <a:ext cx="1828800" cy="1828800"/>
              </a:xfrm>
              <a:prstGeom prst="flowChartConnector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5" name="Straight Arrow Connector 4"/>
              <p:cNvCxnSpPr>
                <a:endCxn id="2" idx="2"/>
              </p:cNvCxnSpPr>
              <p:nvPr/>
            </p:nvCxnSpPr>
            <p:spPr>
              <a:xfrm flipH="1">
                <a:off x="2884450" y="2040230"/>
                <a:ext cx="76200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>
                <a:stCxn id="2" idx="7"/>
                <a:endCxn id="3" idx="0"/>
              </p:cNvCxnSpPr>
              <p:nvPr/>
            </p:nvCxnSpPr>
            <p:spPr>
              <a:xfrm flipH="1">
                <a:off x="3798850" y="1393652"/>
                <a:ext cx="646578" cy="494178"/>
              </a:xfrm>
              <a:prstGeom prst="line">
                <a:avLst/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stCxn id="2" idx="5"/>
                <a:endCxn id="3" idx="4"/>
              </p:cNvCxnSpPr>
              <p:nvPr/>
            </p:nvCxnSpPr>
            <p:spPr>
              <a:xfrm flipH="1" flipV="1">
                <a:off x="3798850" y="2192630"/>
                <a:ext cx="646578" cy="494178"/>
              </a:xfrm>
              <a:prstGeom prst="line">
                <a:avLst/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26" name="TextBox 25"/>
              <p:cNvSpPr txBox="1"/>
              <p:nvPr/>
            </p:nvSpPr>
            <p:spPr>
              <a:xfrm>
                <a:off x="4063532" y="1920026"/>
                <a:ext cx="8742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77"/>
                <a:r>
                  <a:rPr lang="en-US" sz="1200" b="1" dirty="0">
                    <a:solidFill>
                      <a:srgbClr val="ED7D31">
                        <a:lumMod val="50000"/>
                      </a:srgbClr>
                    </a:solidFill>
                  </a:rPr>
                  <a:t>JOBS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355370" y="2351186"/>
                <a:ext cx="8742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77"/>
                <a:r>
                  <a:rPr lang="en-US" sz="1200" b="1" dirty="0">
                    <a:solidFill>
                      <a:srgbClr val="ED7D31">
                        <a:lumMod val="50000"/>
                      </a:srgbClr>
                    </a:solidFill>
                  </a:rPr>
                  <a:t>PAINS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3315382" y="1377594"/>
                <a:ext cx="8742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77"/>
                <a:r>
                  <a:rPr lang="en-US" sz="1200" b="1" dirty="0">
                    <a:solidFill>
                      <a:srgbClr val="ED7D31">
                        <a:lumMod val="50000"/>
                      </a:srgbClr>
                    </a:solidFill>
                  </a:rPr>
                  <a:t>GAINS</a:t>
                </a:r>
              </a:p>
            </p:txBody>
          </p:sp>
          <p:sp>
            <p:nvSpPr>
              <p:cNvPr id="3" name="Flowchart: Connector 2"/>
              <p:cNvSpPr/>
              <p:nvPr/>
            </p:nvSpPr>
            <p:spPr>
              <a:xfrm>
                <a:off x="3646450" y="1887830"/>
                <a:ext cx="304800" cy="304800"/>
              </a:xfrm>
              <a:prstGeom prst="flowChartConnector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620893" y="1125830"/>
              <a:ext cx="2057242" cy="1828800"/>
              <a:chOff x="620893" y="1125830"/>
              <a:chExt cx="2057242" cy="1828800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653143" y="1125830"/>
                <a:ext cx="1828800" cy="18288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60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37" name="Straight Arrow Connector 36"/>
              <p:cNvCxnSpPr>
                <a:endCxn id="34" idx="3"/>
              </p:cNvCxnSpPr>
              <p:nvPr/>
            </p:nvCxnSpPr>
            <p:spPr>
              <a:xfrm>
                <a:off x="1738265" y="2040230"/>
                <a:ext cx="743678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cxnSpLocks/>
                <a:stCxn id="35" idx="0"/>
              </p:cNvCxnSpPr>
              <p:nvPr/>
            </p:nvCxnSpPr>
            <p:spPr>
              <a:xfrm flipH="1" flipV="1">
                <a:off x="687117" y="1135017"/>
                <a:ext cx="880426" cy="756106"/>
              </a:xfrm>
              <a:prstGeom prst="line">
                <a:avLst/>
              </a:prstGeom>
              <a:ln w="38100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cxnSpLocks/>
              </p:cNvCxnSpPr>
              <p:nvPr/>
            </p:nvCxnSpPr>
            <p:spPr>
              <a:xfrm flipH="1">
                <a:off x="687117" y="2155423"/>
                <a:ext cx="891792" cy="770658"/>
              </a:xfrm>
              <a:prstGeom prst="line">
                <a:avLst/>
              </a:prstGeom>
              <a:ln w="38100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44" name="TextBox 43"/>
              <p:cNvSpPr txBox="1"/>
              <p:nvPr/>
            </p:nvSpPr>
            <p:spPr>
              <a:xfrm>
                <a:off x="1400981" y="1319931"/>
                <a:ext cx="12771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77"/>
                <a:r>
                  <a:rPr lang="en-US" sz="1200" b="1" dirty="0">
                    <a:solidFill>
                      <a:srgbClr val="70AD47">
                        <a:lumMod val="50000"/>
                      </a:srgbClr>
                    </a:solidFill>
                  </a:rPr>
                  <a:t>GAIN CREATORS 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216157" y="2531484"/>
                <a:ext cx="12771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77"/>
                <a:r>
                  <a:rPr lang="en-US" sz="1200" b="1" dirty="0">
                    <a:solidFill>
                      <a:srgbClr val="70AD47">
                        <a:lumMod val="50000"/>
                      </a:srgbClr>
                    </a:solidFill>
                  </a:rPr>
                  <a:t>PAIN KILLERS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620893" y="1834147"/>
                <a:ext cx="929276" cy="517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77"/>
                <a:r>
                  <a:rPr lang="en-US" sz="1200" b="1" dirty="0">
                    <a:solidFill>
                      <a:srgbClr val="70AD47">
                        <a:lumMod val="50000"/>
                      </a:srgbClr>
                    </a:solidFill>
                  </a:rPr>
                  <a:t>PRODUCT</a:t>
                </a:r>
              </a:p>
              <a:p>
                <a:pPr defTabSz="914377"/>
                <a:r>
                  <a:rPr lang="en-US" sz="1200" b="1" dirty="0">
                    <a:solidFill>
                      <a:srgbClr val="70AD47">
                        <a:lumMod val="50000"/>
                      </a:srgbClr>
                    </a:solidFill>
                  </a:rPr>
                  <a:t>/SERVICE</a:t>
                </a:r>
              </a:p>
            </p:txBody>
          </p:sp>
          <p:sp>
            <p:nvSpPr>
              <p:cNvPr id="35" name="Flowchart: Connector 34"/>
              <p:cNvSpPr/>
              <p:nvPr/>
            </p:nvSpPr>
            <p:spPr>
              <a:xfrm>
                <a:off x="1415143" y="1891123"/>
                <a:ext cx="304800" cy="304800"/>
              </a:xfrm>
              <a:prstGeom prst="flowChartConnector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</p:grpSp>
      <p:cxnSp>
        <p:nvCxnSpPr>
          <p:cNvPr id="6" name="Straight Connector 5"/>
          <p:cNvCxnSpPr/>
          <p:nvPr/>
        </p:nvCxnSpPr>
        <p:spPr>
          <a:xfrm flipV="1">
            <a:off x="4852129" y="2361905"/>
            <a:ext cx="10144" cy="864587"/>
          </a:xfrm>
          <a:prstGeom prst="line">
            <a:avLst/>
          </a:prstGeom>
          <a:ln w="19050"/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3932036" y="2367786"/>
            <a:ext cx="941610" cy="8203"/>
          </a:xfrm>
          <a:prstGeom prst="line">
            <a:avLst/>
          </a:prstGeom>
          <a:ln w="19050"/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324679" y="1791214"/>
            <a:ext cx="2598792" cy="132343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914377"/>
            <a:r>
              <a:rPr lang="en-US" sz="1000" dirty="0">
                <a:solidFill>
                  <a:prstClr val="white">
                    <a:lumMod val="50000"/>
                  </a:prstClr>
                </a:solidFill>
              </a:rPr>
              <a:t> </a:t>
            </a:r>
          </a:p>
          <a:p>
            <a:pPr marL="171446" indent="-171446" defTabSz="914377">
              <a:buFont typeface="Wingdings" panose="05000000000000000000" pitchFamily="2" charset="2"/>
              <a:buChar char="à"/>
            </a:pPr>
            <a:r>
              <a:rPr lang="pt-BR" sz="1000" i="1" dirty="0"/>
              <a:t>Discount on first rides</a:t>
            </a:r>
          </a:p>
          <a:p>
            <a:pPr marL="171446" indent="-171446" defTabSz="914377">
              <a:buFont typeface="Wingdings" panose="05000000000000000000" pitchFamily="2" charset="2"/>
              <a:buChar char="à"/>
            </a:pPr>
            <a:r>
              <a:rPr lang="pt-BR" sz="1000" i="1" dirty="0"/>
              <a:t>Monthly Subscriptions</a:t>
            </a:r>
          </a:p>
          <a:p>
            <a:pPr marL="171446" indent="-171446" defTabSz="914377">
              <a:buFont typeface="Wingdings" panose="05000000000000000000" pitchFamily="2" charset="2"/>
              <a:buChar char="à"/>
            </a:pPr>
            <a:endParaRPr lang="pt-BR" sz="1000" i="1" dirty="0"/>
          </a:p>
          <a:p>
            <a:pPr marL="171446" indent="-171446" defTabSz="914377">
              <a:buFont typeface="Wingdings" panose="05000000000000000000" pitchFamily="2" charset="2"/>
              <a:buChar char="à"/>
            </a:pPr>
            <a:endParaRPr lang="en-US" sz="1000" dirty="0">
              <a:solidFill>
                <a:prstClr val="white">
                  <a:lumMod val="50000"/>
                </a:prstClr>
              </a:solidFill>
              <a:sym typeface="Wingdings" panose="05000000000000000000" pitchFamily="2" charset="2"/>
            </a:endParaRPr>
          </a:p>
          <a:p>
            <a:pPr defTabSz="914377"/>
            <a:endParaRPr lang="en-US" sz="1000" dirty="0">
              <a:solidFill>
                <a:prstClr val="white">
                  <a:lumMod val="50000"/>
                </a:prstClr>
              </a:solidFill>
              <a:sym typeface="Wingdings" panose="05000000000000000000" pitchFamily="2" charset="2"/>
            </a:endParaRPr>
          </a:p>
          <a:p>
            <a:pPr defTabSz="914377"/>
            <a:endParaRPr lang="en-US" sz="1000" dirty="0">
              <a:solidFill>
                <a:prstClr val="white">
                  <a:lumMod val="50000"/>
                </a:prstClr>
              </a:solidFill>
              <a:sym typeface="Wingdings" panose="05000000000000000000" pitchFamily="2" charset="2"/>
            </a:endParaRPr>
          </a:p>
          <a:p>
            <a:pPr defTabSz="914377"/>
            <a:endParaRPr lang="en-US" sz="1000" dirty="0">
              <a:solidFill>
                <a:prstClr val="white">
                  <a:lumMod val="50000"/>
                </a:prstClr>
              </a:solidFill>
              <a:sym typeface="Wingdings" panose="05000000000000000000" pitchFamily="2" charset="2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4852129" y="4859430"/>
            <a:ext cx="0" cy="513713"/>
          </a:xfrm>
          <a:prstGeom prst="line">
            <a:avLst/>
          </a:prstGeom>
          <a:ln w="19050"/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cxnSpLocks/>
          </p:cNvCxnSpPr>
          <p:nvPr/>
        </p:nvCxnSpPr>
        <p:spPr>
          <a:xfrm flipH="1" flipV="1">
            <a:off x="3752504" y="5373143"/>
            <a:ext cx="1121142" cy="2452"/>
          </a:xfrm>
          <a:prstGeom prst="line">
            <a:avLst/>
          </a:prstGeom>
          <a:ln w="19050"/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346972" y="4997305"/>
            <a:ext cx="2405532" cy="132343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914377"/>
            <a:endParaRPr lang="en-US" sz="1000" dirty="0">
              <a:solidFill>
                <a:prstClr val="white">
                  <a:lumMod val="50000"/>
                </a:prstClr>
              </a:solidFill>
              <a:sym typeface="Wingdings" panose="05000000000000000000" pitchFamily="2" charset="2"/>
            </a:endParaRPr>
          </a:p>
          <a:p>
            <a:pPr marL="171446" indent="-171446" defTabSz="914377">
              <a:buFont typeface="Wingdings" panose="05000000000000000000" pitchFamily="2" charset="2"/>
              <a:buChar char="à"/>
            </a:pPr>
            <a:r>
              <a:rPr lang="en-US" sz="1000" i="1" dirty="0"/>
              <a:t>Reach on time</a:t>
            </a:r>
          </a:p>
          <a:p>
            <a:pPr marL="171446" indent="-171446" defTabSz="914377">
              <a:buFont typeface="Wingdings" panose="05000000000000000000" pitchFamily="2" charset="2"/>
              <a:buChar char="à"/>
            </a:pPr>
            <a:r>
              <a:rPr lang="en-US" sz="1000" i="1" dirty="0"/>
              <a:t>Time Saving</a:t>
            </a:r>
          </a:p>
          <a:p>
            <a:pPr marL="171446" indent="-171446" defTabSz="914377">
              <a:buFont typeface="Wingdings" panose="05000000000000000000" pitchFamily="2" charset="2"/>
              <a:buChar char="à"/>
            </a:pPr>
            <a:r>
              <a:rPr lang="en-US" sz="1000" i="1" dirty="0"/>
              <a:t>Cost Saving</a:t>
            </a:r>
          </a:p>
          <a:p>
            <a:pPr marL="171446" indent="-171446" defTabSz="914377">
              <a:buFont typeface="Wingdings" panose="05000000000000000000" pitchFamily="2" charset="2"/>
              <a:buChar char="à"/>
            </a:pPr>
            <a:endParaRPr lang="en-US" sz="1000" dirty="0"/>
          </a:p>
          <a:p>
            <a:pPr defTabSz="914377"/>
            <a:endParaRPr lang="en-US" sz="1000" dirty="0">
              <a:solidFill>
                <a:prstClr val="white">
                  <a:lumMod val="50000"/>
                </a:prstClr>
              </a:solidFill>
              <a:sym typeface="Wingdings" panose="05000000000000000000" pitchFamily="2" charset="2"/>
            </a:endParaRPr>
          </a:p>
          <a:p>
            <a:pPr defTabSz="914377"/>
            <a:endParaRPr lang="en-US" sz="1000" dirty="0">
              <a:solidFill>
                <a:prstClr val="white">
                  <a:lumMod val="50000"/>
                </a:prstClr>
              </a:solidFill>
              <a:sym typeface="Wingdings" panose="05000000000000000000" pitchFamily="2" charset="2"/>
            </a:endParaRPr>
          </a:p>
          <a:p>
            <a:pPr defTabSz="914377"/>
            <a:endParaRPr lang="en-US" sz="1000" dirty="0">
              <a:solidFill>
                <a:prstClr val="white">
                  <a:lumMod val="50000"/>
                </a:prstClr>
              </a:solidFill>
              <a:sym typeface="Wingdings" panose="05000000000000000000" pitchFamily="2" charset="2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6854772" y="2361905"/>
            <a:ext cx="0" cy="864587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cxnSpLocks/>
          </p:cNvCxnSpPr>
          <p:nvPr/>
        </p:nvCxnSpPr>
        <p:spPr>
          <a:xfrm flipH="1">
            <a:off x="6849098" y="2375990"/>
            <a:ext cx="891942" cy="1556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749959" y="1805608"/>
            <a:ext cx="2581369" cy="707886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defTabSz="914377"/>
            <a:r>
              <a:rPr lang="en-US" sz="1000" dirty="0">
                <a:solidFill>
                  <a:prstClr val="white">
                    <a:lumMod val="50000"/>
                  </a:prstClr>
                </a:solidFill>
              </a:rPr>
              <a:t>I would </a:t>
            </a:r>
            <a:r>
              <a:rPr lang="en-US" sz="1000" b="1" dirty="0">
                <a:solidFill>
                  <a:prstClr val="white">
                    <a:lumMod val="50000"/>
                  </a:prstClr>
                </a:solidFill>
              </a:rPr>
              <a:t>LOVE</a:t>
            </a:r>
            <a:r>
              <a:rPr lang="en-US" sz="1000" dirty="0">
                <a:solidFill>
                  <a:prstClr val="white">
                    <a:lumMod val="50000"/>
                  </a:prstClr>
                </a:solidFill>
              </a:rPr>
              <a:t> it if: </a:t>
            </a:r>
          </a:p>
          <a:p>
            <a:pPr defTabSz="914377"/>
            <a:endParaRPr lang="en-US" sz="1000" dirty="0">
              <a:solidFill>
                <a:prstClr val="white">
                  <a:lumMod val="50000"/>
                </a:prstClr>
              </a:solidFill>
            </a:endParaRPr>
          </a:p>
          <a:p>
            <a:pPr marL="170815" indent="-170815" defTabSz="914377">
              <a:buFont typeface="Wingdings" panose="05000000000000000000" pitchFamily="2" charset="2"/>
              <a:buChar char="à"/>
            </a:pPr>
            <a:r>
              <a:rPr lang="en-US" sz="1000" i="1" dirty="0">
                <a:cs typeface="Calibri"/>
                <a:sym typeface="Wingdings" panose="05000000000000000000" pitchFamily="2" charset="2"/>
              </a:rPr>
              <a:t>Time is being saved </a:t>
            </a:r>
          </a:p>
          <a:p>
            <a:pPr marL="170815" indent="-170815" defTabSz="914377">
              <a:buFont typeface="Wingdings" panose="05000000000000000000" pitchFamily="2" charset="2"/>
              <a:buChar char="à"/>
            </a:pPr>
            <a:r>
              <a:rPr lang="en-US" sz="1000" i="1" dirty="0">
                <a:cs typeface="Calibri"/>
                <a:sym typeface="Wingdings" panose="05000000000000000000" pitchFamily="2" charset="2"/>
              </a:rPr>
              <a:t>Service cost is less</a:t>
            </a:r>
            <a:endParaRPr lang="pt-BR" sz="1000" i="1" dirty="0">
              <a:cs typeface="Calibri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>
            <a:off x="7648719" y="3944604"/>
            <a:ext cx="202481" cy="380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cxnSpLocks/>
          </p:cNvCxnSpPr>
          <p:nvPr/>
        </p:nvCxnSpPr>
        <p:spPr>
          <a:xfrm flipH="1" flipV="1">
            <a:off x="7866587" y="3234694"/>
            <a:ext cx="16459" cy="1333252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6849096" y="4859430"/>
            <a:ext cx="1" cy="513669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cxnSpLocks/>
          </p:cNvCxnSpPr>
          <p:nvPr/>
        </p:nvCxnSpPr>
        <p:spPr>
          <a:xfrm flipH="1" flipV="1">
            <a:off x="6849097" y="5373100"/>
            <a:ext cx="715024" cy="42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564121" y="4865310"/>
            <a:ext cx="2758288" cy="1169551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defTabSz="914377"/>
            <a:r>
              <a:rPr lang="en-US" sz="1000" b="1" dirty="0">
                <a:solidFill>
                  <a:prstClr val="white">
                    <a:lumMod val="50000"/>
                  </a:prstClr>
                </a:solidFill>
              </a:rPr>
              <a:t>I would HATE it if: </a:t>
            </a:r>
          </a:p>
          <a:p>
            <a:pPr defTabSz="914377"/>
            <a:endParaRPr lang="en-US" sz="1000" dirty="0">
              <a:solidFill>
                <a:prstClr val="white">
                  <a:lumMod val="50000"/>
                </a:prstClr>
              </a:solidFill>
            </a:endParaRPr>
          </a:p>
          <a:p>
            <a:pPr marL="170815" indent="-170815" defTabSz="914377">
              <a:buFont typeface="Wingdings" panose="05000000000000000000" pitchFamily="2" charset="2"/>
              <a:buChar char="à"/>
            </a:pPr>
            <a:r>
              <a:rPr lang="pt-BR" sz="1000" i="1" dirty="0"/>
              <a:t>Fuel expenses go high</a:t>
            </a:r>
          </a:p>
          <a:p>
            <a:pPr marL="170815" indent="-170815" defTabSz="914377">
              <a:buFont typeface="Wingdings" panose="05000000000000000000" pitchFamily="2" charset="2"/>
              <a:buChar char="à"/>
            </a:pPr>
            <a:r>
              <a:rPr lang="pt-BR" sz="1000" i="1" dirty="0">
                <a:cs typeface="Calibri" panose="020F0502020204030204"/>
              </a:rPr>
              <a:t>There is no safety</a:t>
            </a:r>
          </a:p>
          <a:p>
            <a:pPr marL="170815" indent="-170815" defTabSz="914377">
              <a:buFont typeface="Wingdings" panose="05000000000000000000" pitchFamily="2" charset="2"/>
              <a:buChar char="à"/>
            </a:pPr>
            <a:r>
              <a:rPr lang="pt-BR" sz="1000" i="1" dirty="0">
                <a:cs typeface="Calibri" panose="020F0502020204030204"/>
              </a:rPr>
              <a:t>There is time impunctuality </a:t>
            </a:r>
          </a:p>
          <a:p>
            <a:pPr marL="170815" indent="-170815" defTabSz="914377">
              <a:buFont typeface="Wingdings" panose="05000000000000000000" pitchFamily="2" charset="2"/>
              <a:buChar char="à"/>
            </a:pPr>
            <a:endParaRPr lang="pt-BR" sz="1000" i="1" dirty="0">
              <a:solidFill>
                <a:srgbClr val="000000"/>
              </a:solidFill>
              <a:cs typeface="Calibri" panose="020F0502020204030204"/>
            </a:endParaRPr>
          </a:p>
          <a:p>
            <a:pPr defTabSz="914377"/>
            <a:r>
              <a:rPr lang="pt-BR" sz="1000" i="1" dirty="0">
                <a:solidFill>
                  <a:srgbClr val="000000"/>
                </a:solidFill>
                <a:cs typeface="Calibri" panose="020F0502020204030204"/>
              </a:rPr>
              <a:t>.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862847" y="3048001"/>
            <a:ext cx="2353247" cy="150193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defTabSz="914377"/>
            <a:r>
              <a:rPr lang="en-US" sz="1000" dirty="0">
                <a:solidFill>
                  <a:prstClr val="white">
                    <a:lumMod val="50000"/>
                  </a:prstClr>
                </a:solidFill>
              </a:rPr>
              <a:t>I would </a:t>
            </a:r>
            <a:r>
              <a:rPr lang="en-US" sz="1000" b="1" dirty="0">
                <a:solidFill>
                  <a:prstClr val="white">
                    <a:lumMod val="50000"/>
                  </a:prstClr>
                </a:solidFill>
              </a:rPr>
              <a:t>WANT</a:t>
            </a:r>
            <a:r>
              <a:rPr lang="en-US" sz="1000" dirty="0">
                <a:solidFill>
                  <a:prstClr val="white">
                    <a:lumMod val="50000"/>
                  </a:prstClr>
                </a:solidFill>
              </a:rPr>
              <a:t>: </a:t>
            </a:r>
          </a:p>
          <a:p>
            <a:pPr defTabSz="914377"/>
            <a:endParaRPr lang="en-US" sz="1000" dirty="0">
              <a:solidFill>
                <a:prstClr val="white">
                  <a:lumMod val="50000"/>
                </a:prstClr>
              </a:solidFill>
            </a:endParaRPr>
          </a:p>
          <a:p>
            <a:pPr marL="170815" indent="-170815" defTabSz="914377">
              <a:buFont typeface="Wingdings" panose="05000000000000000000" pitchFamily="2" charset="2"/>
              <a:buChar char="à"/>
            </a:pPr>
            <a:r>
              <a:rPr lang="en-US" sz="1000" i="1" dirty="0"/>
              <a:t>Scan QR code and </a:t>
            </a:r>
            <a:r>
              <a:rPr lang="en-US" sz="1000" i="1" dirty="0">
                <a:solidFill>
                  <a:srgbClr val="000000"/>
                </a:solidFill>
                <a:cs typeface="Calibri"/>
              </a:rPr>
              <a:t>enter pickup/drop location with time of the ride</a:t>
            </a:r>
          </a:p>
          <a:p>
            <a:pPr marL="170815" indent="-170815" defTabSz="914377">
              <a:buFont typeface="Wingdings" panose="05000000000000000000" pitchFamily="2" charset="2"/>
              <a:buChar char="à"/>
            </a:pPr>
            <a:r>
              <a:rPr lang="en-US" sz="1000" i="1" dirty="0">
                <a:solidFill>
                  <a:srgbClr val="000000"/>
                </a:solidFill>
                <a:cs typeface="Calibri"/>
              </a:rPr>
              <a:t>Use a web-based application to book the ride (or)</a:t>
            </a:r>
          </a:p>
          <a:p>
            <a:pPr marL="170815" indent="-170815" defTabSz="914377">
              <a:buFont typeface="Wingdings" panose="05000000000000000000" pitchFamily="2" charset="2"/>
              <a:buChar char="à"/>
            </a:pPr>
            <a:r>
              <a:rPr lang="en-US" sz="1000" i="1" dirty="0">
                <a:solidFill>
                  <a:srgbClr val="000000"/>
                </a:solidFill>
                <a:cs typeface="Calibri"/>
              </a:rPr>
              <a:t>Call or message on WhatsApp to book a ride</a:t>
            </a:r>
            <a:endParaRPr lang="pt-BR" sz="1000" i="1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24681" y="3174698"/>
            <a:ext cx="2312452" cy="1754326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i="1" dirty="0"/>
              <a:t>Transport for customers from college to bus stand</a:t>
            </a:r>
            <a:endParaRPr lang="en-US" sz="1400" dirty="0"/>
          </a:p>
          <a:p>
            <a:pPr algn="just" defTabSz="914377"/>
            <a:endParaRPr lang="en-IN" sz="1000" dirty="0">
              <a:solidFill>
                <a:prstClr val="white">
                  <a:lumMod val="50000"/>
                </a:prstClr>
              </a:solidFill>
            </a:endParaRPr>
          </a:p>
          <a:p>
            <a:pPr algn="just" defTabSz="914377"/>
            <a:endParaRPr lang="en-IN" sz="1000" dirty="0">
              <a:solidFill>
                <a:prstClr val="white">
                  <a:lumMod val="50000"/>
                </a:prstClr>
              </a:solidFill>
            </a:endParaRPr>
          </a:p>
          <a:p>
            <a:pPr algn="just" defTabSz="914377"/>
            <a:endParaRPr lang="en-IN" sz="1000" dirty="0">
              <a:solidFill>
                <a:prstClr val="white">
                  <a:lumMod val="50000"/>
                </a:prstClr>
              </a:solidFill>
            </a:endParaRPr>
          </a:p>
          <a:p>
            <a:pPr algn="just" defTabSz="914377"/>
            <a:endParaRPr lang="en-IN" sz="1000" dirty="0">
              <a:solidFill>
                <a:prstClr val="white">
                  <a:lumMod val="50000"/>
                </a:prstClr>
              </a:solidFill>
            </a:endParaRPr>
          </a:p>
          <a:p>
            <a:pPr algn="just" defTabSz="914377"/>
            <a:endParaRPr lang="en-IN" sz="1000" dirty="0">
              <a:solidFill>
                <a:prstClr val="white">
                  <a:lumMod val="50000"/>
                </a:prstClr>
              </a:solidFill>
            </a:endParaRPr>
          </a:p>
          <a:p>
            <a:pPr algn="just" defTabSz="914377"/>
            <a:endParaRPr lang="en-IN" sz="1000" dirty="0">
              <a:solidFill>
                <a:prstClr val="white">
                  <a:lumMod val="50000"/>
                </a:prstClr>
              </a:solidFill>
            </a:endParaRPr>
          </a:p>
          <a:p>
            <a:pPr algn="just" defTabSz="914377"/>
            <a:endParaRPr lang="en-US" sz="1000" dirty="0">
              <a:solidFill>
                <a:prstClr val="white">
                  <a:lumMod val="50000"/>
                </a:prstClr>
              </a:solidFill>
            </a:endParaRPr>
          </a:p>
          <a:p>
            <a:pPr algn="just" defTabSz="914377"/>
            <a:endParaRPr lang="en-US" sz="10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15261" y="224727"/>
            <a:ext cx="7567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sz="2000" b="1" u="sng" dirty="0">
                <a:latin typeface="Raleway"/>
              </a:rPr>
              <a:t>VALUE PROPOSITION CANVAS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F7CD14A-748B-4569-A2E6-F9DD5F644478}"/>
              </a:ext>
            </a:extLst>
          </p:cNvPr>
          <p:cNvSpPr/>
          <p:nvPr/>
        </p:nvSpPr>
        <p:spPr>
          <a:xfrm>
            <a:off x="10776857" y="100668"/>
            <a:ext cx="1311679" cy="127093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4412169-B398-463B-A117-9A5ADC805CA8}"/>
              </a:ext>
            </a:extLst>
          </p:cNvPr>
          <p:cNvSpPr txBox="1"/>
          <p:nvPr/>
        </p:nvSpPr>
        <p:spPr>
          <a:xfrm>
            <a:off x="10882190" y="274469"/>
            <a:ext cx="110101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/>
              <a:t>Place your PV logo here</a:t>
            </a:r>
            <a:endParaRPr lang="en-ZA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811245-33A0-4944-8B11-0BC649230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57" y="96787"/>
            <a:ext cx="1311678" cy="127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308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871DA2D-B3CE-4F68-958C-EFD80A045093}"/>
              </a:ext>
            </a:extLst>
          </p:cNvPr>
          <p:cNvGrpSpPr/>
          <p:nvPr/>
        </p:nvGrpSpPr>
        <p:grpSpPr>
          <a:xfrm>
            <a:off x="1041109" y="778933"/>
            <a:ext cx="9317449" cy="5632696"/>
            <a:chOff x="1041109" y="778933"/>
            <a:chExt cx="9317449" cy="5632696"/>
          </a:xfrm>
          <a:noFill/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42DE8B1-BA37-482F-A9F6-BEF943895596}"/>
                </a:ext>
              </a:extLst>
            </p:cNvPr>
            <p:cNvSpPr/>
            <p:nvPr/>
          </p:nvSpPr>
          <p:spPr>
            <a:xfrm>
              <a:off x="1041109" y="778933"/>
              <a:ext cx="1870333" cy="423902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indent="0">
                <a:buNone/>
              </a:pPr>
              <a:r>
                <a:rPr lang="en-GB" sz="1200" b="1" u="sng" dirty="0">
                  <a:solidFill>
                    <a:schemeClr val="tx1"/>
                  </a:solidFill>
                </a:rPr>
                <a:t>PROBLEM</a:t>
              </a:r>
            </a:p>
            <a:p>
              <a:pPr marL="0" indent="0">
                <a:buNone/>
              </a:pPr>
              <a:endParaRPr lang="en-GB" sz="1200" b="1" u="sng" dirty="0">
                <a:solidFill>
                  <a:schemeClr val="tx1"/>
                </a:solidFill>
              </a:endParaRPr>
            </a:p>
            <a:p>
              <a:pPr marL="0" indent="0">
                <a:buNone/>
              </a:pPr>
              <a:r>
                <a:rPr lang="en-GB" sz="1200" i="1" dirty="0">
                  <a:solidFill>
                    <a:schemeClr val="tx1"/>
                  </a:solidFill>
                </a:rPr>
                <a:t>#Passenger</a:t>
              </a:r>
            </a:p>
            <a:p>
              <a:pPr marL="0" indent="0">
                <a:buNone/>
              </a:pPr>
              <a:r>
                <a:rPr lang="en-GB" sz="1200" dirty="0">
                  <a:solidFill>
                    <a:schemeClr val="tx1"/>
                  </a:solidFill>
                </a:rPr>
                <a:t>Inconvenient travel for</a:t>
              </a:r>
            </a:p>
            <a:p>
              <a:pPr marL="0" indent="0">
                <a:buNone/>
              </a:pPr>
              <a:r>
                <a:rPr lang="en-GB" sz="1200" dirty="0">
                  <a:solidFill>
                    <a:schemeClr val="tx1"/>
                  </a:solidFill>
                </a:rPr>
                <a:t>organization’s employees and students, high expenses on travel</a:t>
              </a:r>
            </a:p>
            <a:p>
              <a:pPr marL="0" indent="0">
                <a:buNone/>
              </a:pPr>
              <a:endParaRPr lang="en-GB" sz="1200" i="1" dirty="0">
                <a:solidFill>
                  <a:schemeClr val="tx1"/>
                </a:solidFill>
              </a:endParaRPr>
            </a:p>
            <a:p>
              <a:pPr marL="0" indent="0">
                <a:buNone/>
              </a:pPr>
              <a:r>
                <a:rPr lang="en-GB" sz="1200" i="1" dirty="0">
                  <a:solidFill>
                    <a:schemeClr val="tx1"/>
                  </a:solidFill>
                </a:rPr>
                <a:t>#Riders</a:t>
              </a:r>
            </a:p>
            <a:p>
              <a:pPr marL="0" indent="0">
                <a:buNone/>
              </a:pPr>
              <a:r>
                <a:rPr lang="en-GB" sz="1200" dirty="0">
                  <a:solidFill>
                    <a:schemeClr val="tx1"/>
                  </a:solidFill>
                </a:rPr>
                <a:t>Extra income, less consumption on overall fuel.</a:t>
              </a:r>
            </a:p>
            <a:p>
              <a:pPr marL="0" indent="0">
                <a:buNone/>
              </a:pPr>
              <a:endParaRPr lang="en-GB" sz="1200" dirty="0">
                <a:solidFill>
                  <a:schemeClr val="tx1"/>
                </a:solidFill>
              </a:endParaRPr>
            </a:p>
            <a:p>
              <a:pPr marL="0" indent="0">
                <a:buNone/>
              </a:pPr>
              <a:endParaRPr lang="en-GB" sz="1200" dirty="0">
                <a:solidFill>
                  <a:schemeClr val="tx1"/>
                </a:solidFill>
              </a:endParaRPr>
            </a:p>
            <a:p>
              <a:pPr marL="0" indent="0">
                <a:buNone/>
              </a:pPr>
              <a:r>
                <a:rPr lang="en-GB" sz="1200" b="1" u="sng" dirty="0">
                  <a:solidFill>
                    <a:schemeClr val="tx1"/>
                  </a:solidFill>
                </a:rPr>
                <a:t>EXISTING ALTERNATIVES</a:t>
              </a:r>
            </a:p>
            <a:p>
              <a:pPr marL="0" indent="0">
                <a:buNone/>
              </a:pPr>
              <a:r>
                <a:rPr lang="en-GB" sz="1200" i="1" dirty="0">
                  <a:solidFill>
                    <a:schemeClr val="tx1"/>
                  </a:solidFill>
                </a:rPr>
                <a:t>#Rider #Passenger</a:t>
              </a:r>
            </a:p>
            <a:p>
              <a:pPr marL="0" indent="0">
                <a:buNone/>
              </a:pPr>
              <a:r>
                <a:rPr lang="en-GB" sz="1200" dirty="0">
                  <a:solidFill>
                    <a:schemeClr val="tx1"/>
                  </a:solidFill>
                </a:rPr>
                <a:t>Rapido, Uber bikes, OLA</a:t>
              </a:r>
            </a:p>
            <a:p>
              <a:pPr marL="0" indent="0">
                <a:buNone/>
              </a:pPr>
              <a:r>
                <a:rPr lang="en-GB" sz="1200" dirty="0">
                  <a:solidFill>
                    <a:schemeClr val="tx1"/>
                  </a:solidFill>
                </a:rPr>
                <a:t>Bike &amp; OLA Share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A61AF53-C124-49C7-9FFB-00E90C7BD86C}"/>
                </a:ext>
              </a:extLst>
            </p:cNvPr>
            <p:cNvSpPr/>
            <p:nvPr/>
          </p:nvSpPr>
          <p:spPr>
            <a:xfrm>
              <a:off x="3032477" y="2637347"/>
              <a:ext cx="1608198" cy="236883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b="1" u="sng" dirty="0">
                  <a:solidFill>
                    <a:schemeClr val="tx1"/>
                  </a:solidFill>
                </a:rPr>
                <a:t>KEY METRICS</a:t>
              </a:r>
            </a:p>
            <a:p>
              <a:endParaRPr lang="en-US" sz="1200" b="1" u="sng" dirty="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No. of rides booked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No. of available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    drivers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No. of searches</a:t>
              </a:r>
            </a:p>
            <a:p>
              <a:endParaRPr lang="en-US" sz="1200" dirty="0">
                <a:solidFill>
                  <a:schemeClr val="tx1"/>
                </a:solidFill>
              </a:endParaRPr>
            </a:p>
            <a:p>
              <a:endParaRPr lang="en-US" sz="1200" dirty="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/>
                </a:solidFill>
              </a:endParaRPr>
            </a:p>
            <a:p>
              <a:endParaRPr lang="en-Z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C3C327D-2A6A-43E6-8F62-9A1FFF479CDC}"/>
                </a:ext>
              </a:extLst>
            </p:cNvPr>
            <p:cNvSpPr/>
            <p:nvPr/>
          </p:nvSpPr>
          <p:spPr>
            <a:xfrm>
              <a:off x="3036352" y="778933"/>
              <a:ext cx="1608198" cy="178809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b="1" u="sng" dirty="0">
                  <a:solidFill>
                    <a:schemeClr val="tx1"/>
                  </a:solidFill>
                </a:rPr>
                <a:t>SOLUTION</a:t>
              </a:r>
            </a:p>
            <a:p>
              <a:endParaRPr lang="en-US" sz="1200" b="1" u="sng" dirty="0">
                <a:solidFill>
                  <a:schemeClr val="tx1"/>
                </a:solidFill>
              </a:endParaRPr>
            </a:p>
            <a:p>
              <a:r>
                <a:rPr lang="en-US" sz="1200" dirty="0">
                  <a:solidFill>
                    <a:schemeClr val="tx1"/>
                  </a:solidFill>
                </a:rPr>
                <a:t>Transport Sharing with the personal from the same organization.</a:t>
              </a:r>
            </a:p>
            <a:p>
              <a:endParaRPr lang="en-US" sz="1200" dirty="0">
                <a:solidFill>
                  <a:schemeClr val="tx1"/>
                </a:solidFill>
              </a:endParaRPr>
            </a:p>
            <a:p>
              <a:endParaRPr lang="en-ZA" sz="1200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B374BDD-612A-4745-8EB3-8C7D069E8146}"/>
                </a:ext>
              </a:extLst>
            </p:cNvPr>
            <p:cNvSpPr/>
            <p:nvPr/>
          </p:nvSpPr>
          <p:spPr>
            <a:xfrm>
              <a:off x="4752681" y="778933"/>
              <a:ext cx="1835913" cy="423902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b="1" u="sng" dirty="0">
                  <a:solidFill>
                    <a:schemeClr val="tx1"/>
                  </a:solidFill>
                </a:rPr>
                <a:t>UNIQUE VALUE PROPOSITION</a:t>
              </a:r>
            </a:p>
            <a:p>
              <a:endParaRPr lang="en-US" sz="1200" b="1" u="sng" dirty="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Earn Extra Cash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Trustworthy riders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Share extra seats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/>
                </a:solidFill>
              </a:endParaRPr>
            </a:p>
            <a:p>
              <a:endParaRPr lang="en-US" sz="1200" dirty="0">
                <a:solidFill>
                  <a:schemeClr val="tx1"/>
                </a:solidFill>
              </a:endParaRPr>
            </a:p>
            <a:p>
              <a:endParaRPr lang="en-US" sz="1200" dirty="0">
                <a:solidFill>
                  <a:schemeClr val="tx1"/>
                </a:solidFill>
              </a:endParaRPr>
            </a:p>
            <a:p>
              <a:endParaRPr lang="en-US" sz="1200" dirty="0">
                <a:solidFill>
                  <a:schemeClr val="tx1"/>
                </a:solidFill>
              </a:endParaRPr>
            </a:p>
            <a:p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BA62365-66A4-404F-8375-01904FBE1169}"/>
                </a:ext>
              </a:extLst>
            </p:cNvPr>
            <p:cNvSpPr/>
            <p:nvPr/>
          </p:nvSpPr>
          <p:spPr>
            <a:xfrm>
              <a:off x="6689796" y="778934"/>
              <a:ext cx="1657072" cy="178809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b="1" u="sng" dirty="0">
                  <a:solidFill>
                    <a:schemeClr val="tx1"/>
                  </a:solidFill>
                </a:rPr>
                <a:t>UNFAIR ADVANTAGE</a:t>
              </a:r>
            </a:p>
            <a:p>
              <a:endParaRPr lang="en-US" sz="1200" b="1" u="sng" dirty="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ZA" sz="1200" dirty="0">
                  <a:solidFill>
                    <a:schemeClr val="tx1"/>
                  </a:solidFill>
                </a:rPr>
                <a:t>Contracts with organizations.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ZA" sz="1200" dirty="0">
                  <a:solidFill>
                    <a:schemeClr val="tx1"/>
                  </a:solidFill>
                </a:rPr>
                <a:t>Early acquiring of student/employee database from organizations.</a:t>
              </a:r>
            </a:p>
            <a:p>
              <a:endParaRPr lang="en-ZA" sz="12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7BC84B1-956D-42A5-8672-FCFD7B07D99A}"/>
                </a:ext>
              </a:extLst>
            </p:cNvPr>
            <p:cNvSpPr/>
            <p:nvPr/>
          </p:nvSpPr>
          <p:spPr>
            <a:xfrm>
              <a:off x="6686843" y="2644352"/>
              <a:ext cx="1657072" cy="237360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b="1" u="sng" dirty="0">
                  <a:solidFill>
                    <a:schemeClr val="tx1"/>
                  </a:solidFill>
                </a:rPr>
                <a:t>CHANNELS</a:t>
              </a:r>
            </a:p>
            <a:p>
              <a:endParaRPr lang="en-US" sz="1200" b="1" u="sng" dirty="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Word of mouth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Social media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Poster &amp; adds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Complementary rides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/>
                </a:solidFill>
              </a:endParaRPr>
            </a:p>
            <a:p>
              <a:endParaRPr lang="en-US" sz="1200" dirty="0">
                <a:solidFill>
                  <a:schemeClr val="tx1"/>
                </a:solidFill>
              </a:endParaRPr>
            </a:p>
            <a:p>
              <a:endParaRPr lang="en-ZA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AC9E9F4-9BD4-4F01-9A69-4B416DF6CD3A}"/>
                </a:ext>
              </a:extLst>
            </p:cNvPr>
            <p:cNvSpPr/>
            <p:nvPr/>
          </p:nvSpPr>
          <p:spPr>
            <a:xfrm>
              <a:off x="5781668" y="5124246"/>
              <a:ext cx="4576890" cy="128738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b="1" u="sng" dirty="0">
                  <a:solidFill>
                    <a:schemeClr val="tx1"/>
                  </a:solidFill>
                </a:rPr>
                <a:t>REVENUE STREAMS</a:t>
              </a:r>
            </a:p>
            <a:p>
              <a:endParaRPr lang="en-US" sz="1200" b="1" u="sng" dirty="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Ride booking fees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Monthly subscriptions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Online use data marketing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09C3843-A5E1-4267-892B-5C21CFF1D0BF}"/>
                </a:ext>
              </a:extLst>
            </p:cNvPr>
            <p:cNvSpPr/>
            <p:nvPr/>
          </p:nvSpPr>
          <p:spPr>
            <a:xfrm>
              <a:off x="8464027" y="778934"/>
              <a:ext cx="1894531" cy="422724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b="1" u="sng" dirty="0">
                  <a:solidFill>
                    <a:schemeClr val="tx1"/>
                  </a:solidFill>
                </a:rPr>
                <a:t>CUSTOMER SEGMENTS</a:t>
              </a:r>
            </a:p>
            <a:p>
              <a:endParaRPr lang="en-US" sz="1200" b="1" u="sng" dirty="0">
                <a:solidFill>
                  <a:schemeClr val="tx1"/>
                </a:solidFill>
              </a:endParaRPr>
            </a:p>
            <a:p>
              <a:r>
                <a:rPr lang="en-US" sz="1200" i="1" dirty="0">
                  <a:solidFill>
                    <a:schemeClr val="tx1"/>
                  </a:solidFill>
                </a:rPr>
                <a:t>#Passenger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Daily traveler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Public transport users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Organizational employees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Organizational students</a:t>
              </a:r>
            </a:p>
            <a:p>
              <a:endParaRPr lang="en-US" sz="1200" dirty="0">
                <a:solidFill>
                  <a:schemeClr val="tx1"/>
                </a:solidFill>
              </a:endParaRPr>
            </a:p>
            <a:p>
              <a:r>
                <a:rPr lang="en-US" sz="1200" i="1" dirty="0">
                  <a:solidFill>
                    <a:schemeClr val="tx1"/>
                  </a:solidFill>
                </a:rPr>
                <a:t>#Riders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Bikers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Car riders</a:t>
              </a:r>
            </a:p>
            <a:p>
              <a:endParaRPr lang="en-US" sz="1200" dirty="0">
                <a:solidFill>
                  <a:schemeClr val="tx1"/>
                </a:solidFill>
              </a:endParaRPr>
            </a:p>
            <a:p>
              <a:r>
                <a:rPr lang="en-US" sz="1200" b="1" u="sng" dirty="0">
                  <a:solidFill>
                    <a:schemeClr val="tx1"/>
                  </a:solidFill>
                </a:rPr>
                <a:t>EARLY ADOPTERS 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Employees/Students who are in a urgent and need for a ride.</a:t>
              </a:r>
            </a:p>
            <a:p>
              <a:endParaRPr lang="en-US" sz="1200" b="1" dirty="0">
                <a:solidFill>
                  <a:schemeClr val="tx1"/>
                </a:solidFill>
              </a:endParaRPr>
            </a:p>
            <a:p>
              <a:r>
                <a:rPr lang="en-US" sz="1200" dirty="0">
                  <a:solidFill>
                    <a:schemeClr val="tx1"/>
                  </a:solidFill>
                </a:rPr>
                <a:t>Femail employees/ students who need a trusted and convent means of travel.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433AFEF-AAB0-4118-9790-7694BAC47BCE}"/>
                </a:ext>
              </a:extLst>
            </p:cNvPr>
            <p:cNvSpPr/>
            <p:nvPr/>
          </p:nvSpPr>
          <p:spPr>
            <a:xfrm>
              <a:off x="1057033" y="5132637"/>
              <a:ext cx="4599726" cy="127899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b="1" u="sng" dirty="0">
                  <a:solidFill>
                    <a:schemeClr val="tx1"/>
                  </a:solidFill>
                </a:rPr>
                <a:t>COST STRUCTURE</a:t>
              </a:r>
            </a:p>
            <a:p>
              <a:endParaRPr lang="en-US" sz="1200" b="1" u="sng" dirty="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ZA" sz="1200" dirty="0">
                  <a:solidFill>
                    <a:schemeClr val="tx1"/>
                  </a:solidFill>
                </a:rPr>
                <a:t>Website and online database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ZA" sz="1200" dirty="0">
                  <a:solidFill>
                    <a:schemeClr val="tx1"/>
                  </a:solidFill>
                </a:rPr>
                <a:t>Advertising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ZA" sz="1200" dirty="0">
                  <a:solidFill>
                    <a:schemeClr val="tx1"/>
                  </a:solidFill>
                </a:rPr>
                <a:t>User verification/validation</a:t>
              </a:r>
            </a:p>
            <a:p>
              <a:endParaRPr lang="en-ZA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Title 3">
            <a:extLst>
              <a:ext uri="{FF2B5EF4-FFF2-40B4-BE49-F238E27FC236}">
                <a16:creationId xmlns:a16="http://schemas.microsoft.com/office/drawing/2014/main" id="{81596FE8-134B-42C6-AEA2-AA21D93A48CC}"/>
              </a:ext>
            </a:extLst>
          </p:cNvPr>
          <p:cNvSpPr txBox="1">
            <a:spLocks/>
          </p:cNvSpPr>
          <p:nvPr/>
        </p:nvSpPr>
        <p:spPr>
          <a:xfrm>
            <a:off x="0" y="24237"/>
            <a:ext cx="10058400" cy="844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>
                <a:latin typeface="Raleway"/>
              </a:rPr>
              <a:t>  </a:t>
            </a:r>
            <a:r>
              <a:rPr lang="en-GB" sz="2000" b="1" u="sng" dirty="0">
                <a:latin typeface="Raleway"/>
              </a:rPr>
              <a:t>LEAN CANVAS</a:t>
            </a:r>
            <a:endParaRPr lang="en-US" sz="2000" b="1" u="sng" dirty="0">
              <a:latin typeface="Raleway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7CD14A-748B-4569-A2E6-F9DD5F644478}"/>
              </a:ext>
            </a:extLst>
          </p:cNvPr>
          <p:cNvSpPr/>
          <p:nvPr/>
        </p:nvSpPr>
        <p:spPr>
          <a:xfrm>
            <a:off x="10776857" y="100668"/>
            <a:ext cx="1311679" cy="127093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412169-B398-463B-A117-9A5ADC805CA8}"/>
              </a:ext>
            </a:extLst>
          </p:cNvPr>
          <p:cNvSpPr txBox="1"/>
          <p:nvPr/>
        </p:nvSpPr>
        <p:spPr>
          <a:xfrm>
            <a:off x="10882190" y="274469"/>
            <a:ext cx="110101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/>
              <a:t>Place your PV logo here</a:t>
            </a:r>
            <a:endParaRPr lang="en-ZA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30C3C3-3184-43FE-8849-47F3DD4DC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56" y="100667"/>
            <a:ext cx="1311678" cy="127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11296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F7B95A27167A747B13EC948CB3871FA" ma:contentTypeVersion="12" ma:contentTypeDescription="Create a new document." ma:contentTypeScope="" ma:versionID="7a1dd4353e2edcbef7b691a2251ff36c">
  <xsd:schema xmlns:xsd="http://www.w3.org/2001/XMLSchema" xmlns:xs="http://www.w3.org/2001/XMLSchema" xmlns:p="http://schemas.microsoft.com/office/2006/metadata/properties" xmlns:ns2="afc5ed1d-8dea-41e1-bc74-a2fdb3a28025" xmlns:ns3="2adb86e0-974a-4758-a754-f156a787bf7b" targetNamespace="http://schemas.microsoft.com/office/2006/metadata/properties" ma:root="true" ma:fieldsID="659404a41c81c26a91f9dc97c9dca719" ns2:_="" ns3:_="">
    <xsd:import namespace="afc5ed1d-8dea-41e1-bc74-a2fdb3a28025"/>
    <xsd:import namespace="2adb86e0-974a-4758-a754-f156a787bf7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c5ed1d-8dea-41e1-bc74-a2fdb3a2802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db86e0-974a-4758-a754-f156a787bf7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A5E3816-CD3D-47DE-8AC4-B7E28925F73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0344898-FD7B-4567-8BDC-9D4A1740EF3E}">
  <ds:schemaRefs>
    <ds:schemaRef ds:uri="http://schemas.openxmlformats.org/package/2006/metadata/core-properties"/>
    <ds:schemaRef ds:uri="http://purl.org/dc/terms/"/>
    <ds:schemaRef ds:uri="http://purl.org/dc/elements/1.1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2adb86e0-974a-4758-a754-f156a787bf7b"/>
    <ds:schemaRef ds:uri="afc5ed1d-8dea-41e1-bc74-a2fdb3a28025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474F2E0-F73B-4520-902C-3EB8FDE4449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fc5ed1d-8dea-41e1-bc74-a2fdb3a28025"/>
    <ds:schemaRef ds:uri="2adb86e0-974a-4758-a754-f156a787bf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3818</TotalTime>
  <Words>1330</Words>
  <Application>Microsoft Office PowerPoint</Application>
  <PresentationFormat>Widescreen</PresentationFormat>
  <Paragraphs>256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avenir</vt:lpstr>
      <vt:lpstr>Calibri</vt:lpstr>
      <vt:lpstr>Raleway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PROBLEM</vt:lpstr>
      <vt:lpstr>Interviews/surveys data</vt:lpstr>
      <vt:lpstr>CUSTOMER 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Bonang</dc:creator>
  <cp:lastModifiedBy>tharun tech</cp:lastModifiedBy>
  <cp:revision>353</cp:revision>
  <dcterms:created xsi:type="dcterms:W3CDTF">2021-04-20T09:38:22Z</dcterms:created>
  <dcterms:modified xsi:type="dcterms:W3CDTF">2022-04-29T14:46:39Z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0x010100DF7B95A27167A747B13EC948CB3871FA</vt:lpwstr>
  </property>
</Properties>
</file>